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7"/>
  </p:notesMasterIdLst>
  <p:sldIdLst>
    <p:sldId id="256" r:id="rId2"/>
    <p:sldId id="257" r:id="rId3"/>
    <p:sldId id="265" r:id="rId4"/>
    <p:sldId id="258" r:id="rId5"/>
    <p:sldId id="260" r:id="rId6"/>
    <p:sldId id="261" r:id="rId7"/>
    <p:sldId id="266" r:id="rId8"/>
    <p:sldId id="267" r:id="rId9"/>
    <p:sldId id="259" r:id="rId10"/>
    <p:sldId id="268" r:id="rId11"/>
    <p:sldId id="272" r:id="rId12"/>
    <p:sldId id="274" r:id="rId13"/>
    <p:sldId id="262" r:id="rId14"/>
    <p:sldId id="269" r:id="rId15"/>
    <p:sldId id="263" r:id="rId16"/>
    <p:sldId id="264" r:id="rId17"/>
    <p:sldId id="270" r:id="rId18"/>
    <p:sldId id="273" r:id="rId19"/>
    <p:sldId id="277" r:id="rId20"/>
    <p:sldId id="278" r:id="rId21"/>
    <p:sldId id="279" r:id="rId22"/>
    <p:sldId id="275" r:id="rId23"/>
    <p:sldId id="276" r:id="rId24"/>
    <p:sldId id="280"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272" autoAdjust="0"/>
  </p:normalViewPr>
  <p:slideViewPr>
    <p:cSldViewPr snapToGrid="0" snapToObjects="1">
      <p:cViewPr varScale="1">
        <p:scale>
          <a:sx n="74" d="100"/>
          <a:sy n="74" d="100"/>
        </p:scale>
        <p:origin x="-20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89114-CD6D-3543-BE65-D1B528F65E70}" type="datetimeFigureOut">
              <a:rPr lang="en-US" smtClean="0"/>
              <a:t>01/08/20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8A3E70-FF83-9D4F-9AC5-4E950CA500AB}" type="slidenum">
              <a:rPr lang="en-US" smtClean="0"/>
              <a:t>‹#›</a:t>
            </a:fld>
            <a:endParaRPr lang="en-US"/>
          </a:p>
        </p:txBody>
      </p:sp>
    </p:spTree>
    <p:extLst>
      <p:ext uri="{BB962C8B-B14F-4D97-AF65-F5344CB8AC3E}">
        <p14:creationId xmlns:p14="http://schemas.microsoft.com/office/powerpoint/2010/main" val="2009149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growing connection</a:t>
            </a:r>
            <a:r>
              <a:rPr lang="en-US" baseline="0" dirty="0" smtClean="0"/>
              <a:t> the internet offers us </a:t>
            </a:r>
          </a:p>
          <a:p>
            <a:r>
              <a:rPr lang="en-US" baseline="0" dirty="0" smtClean="0"/>
              <a:t>Build a strong, safe and  effective </a:t>
            </a:r>
            <a:r>
              <a:rPr lang="en-US" baseline="0" dirty="0" err="1" smtClean="0"/>
              <a:t>Survivorsship</a:t>
            </a:r>
            <a:r>
              <a:rPr lang="en-US" baseline="0" dirty="0" smtClean="0"/>
              <a:t> network internationally </a:t>
            </a:r>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2</a:t>
            </a:fld>
            <a:endParaRPr lang="en-US"/>
          </a:p>
        </p:txBody>
      </p:sp>
    </p:spTree>
    <p:extLst>
      <p:ext uri="{BB962C8B-B14F-4D97-AF65-F5344CB8AC3E}">
        <p14:creationId xmlns:p14="http://schemas.microsoft.com/office/powerpoint/2010/main" val="357172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3</a:t>
            </a:fld>
            <a:endParaRPr lang="en-US"/>
          </a:p>
        </p:txBody>
      </p:sp>
    </p:spTree>
    <p:extLst>
      <p:ext uri="{BB962C8B-B14F-4D97-AF65-F5344CB8AC3E}">
        <p14:creationId xmlns:p14="http://schemas.microsoft.com/office/powerpoint/2010/main" val="396693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Created by survivors</a:t>
            </a:r>
            <a:r>
              <a:rPr lang="en-US" baseline="0" dirty="0" smtClean="0"/>
              <a:t> for survivors </a:t>
            </a:r>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5</a:t>
            </a:fld>
            <a:endParaRPr lang="en-US"/>
          </a:p>
        </p:txBody>
      </p:sp>
    </p:spTree>
    <p:extLst>
      <p:ext uri="{BB962C8B-B14F-4D97-AF65-F5344CB8AC3E}">
        <p14:creationId xmlns:p14="http://schemas.microsoft.com/office/powerpoint/2010/main" val="3614756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Safe spaces to talk about </a:t>
            </a:r>
            <a:r>
              <a:rPr lang="en-US" dirty="0" err="1" smtClean="0"/>
              <a:t>anythingF</a:t>
            </a:r>
            <a:endParaRPr lang="en-US" dirty="0" smtClean="0"/>
          </a:p>
          <a:p>
            <a:r>
              <a:rPr lang="en-US" dirty="0" smtClean="0"/>
              <a:t>It can take many months or years before survivors feel</a:t>
            </a:r>
            <a:r>
              <a:rPr lang="en-US" baseline="0" dirty="0" smtClean="0"/>
              <a:t> ready to introduce themselves and even begin to talk about RA but being believed and understood is a key part of recovery process. </a:t>
            </a:r>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10</a:t>
            </a:fld>
            <a:endParaRPr lang="en-US"/>
          </a:p>
        </p:txBody>
      </p:sp>
    </p:spTree>
    <p:extLst>
      <p:ext uri="{BB962C8B-B14F-4D97-AF65-F5344CB8AC3E}">
        <p14:creationId xmlns:p14="http://schemas.microsoft.com/office/powerpoint/2010/main" val="327202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areas for survivors to talk and connect about their other interests or parts of their lives outside of RA also and while </a:t>
            </a:r>
            <a:r>
              <a:rPr lang="en-US" baseline="0" dirty="0" err="1" smtClean="0"/>
              <a:t>suriviors</a:t>
            </a:r>
            <a:r>
              <a:rPr lang="en-US" baseline="0" dirty="0" smtClean="0"/>
              <a:t> on the forum are various ages these safe spaces allow them to express their inner child and channel their recovery through expressing themselves creatively. </a:t>
            </a:r>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11</a:t>
            </a:fld>
            <a:endParaRPr lang="en-US"/>
          </a:p>
        </p:txBody>
      </p:sp>
    </p:spTree>
    <p:extLst>
      <p:ext uri="{BB962C8B-B14F-4D97-AF65-F5344CB8AC3E}">
        <p14:creationId xmlns:p14="http://schemas.microsoft.com/office/powerpoint/2010/main" val="3644083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Online forum that is</a:t>
            </a:r>
            <a:r>
              <a:rPr lang="en-US" baseline="0" dirty="0" smtClean="0"/>
              <a:t> viewable by anyone and anyone can make an account this is to allow as many as </a:t>
            </a:r>
            <a:r>
              <a:rPr lang="en-US" baseline="0" dirty="0" err="1" smtClean="0"/>
              <a:t>surivors</a:t>
            </a:r>
            <a:r>
              <a:rPr lang="en-US" baseline="0" dirty="0" smtClean="0"/>
              <a:t> worldwide to get survivor led support, however steps are taken to ensure users remain safe through using the forum. </a:t>
            </a:r>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16</a:t>
            </a:fld>
            <a:endParaRPr lang="en-US"/>
          </a:p>
        </p:txBody>
      </p:sp>
    </p:spTree>
    <p:extLst>
      <p:ext uri="{BB962C8B-B14F-4D97-AF65-F5344CB8AC3E}">
        <p14:creationId xmlns:p14="http://schemas.microsoft.com/office/powerpoint/2010/main" val="94268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list was created </a:t>
            </a:r>
            <a:r>
              <a:rPr lang="en-US" dirty="0" smtClean="0"/>
              <a:t>by a survivor</a:t>
            </a:r>
            <a:r>
              <a:rPr lang="en-US" baseline="0" dirty="0" smtClean="0"/>
              <a:t> </a:t>
            </a:r>
            <a:r>
              <a:rPr lang="en-US" baseline="0" dirty="0" smtClean="0"/>
              <a:t>detailing real benefits to them and their recovery </a:t>
            </a:r>
            <a:r>
              <a:rPr lang="en-US" baseline="0" dirty="0" smtClean="0"/>
              <a:t>I’d like to read what they said.</a:t>
            </a:r>
            <a:endParaRPr lang="en-US" baseline="0" dirty="0" smtClean="0"/>
          </a:p>
          <a:p>
            <a:r>
              <a:rPr lang="en-GB" sz="1200" kern="1200" dirty="0" smtClean="0">
                <a:solidFill>
                  <a:schemeClr val="tx1"/>
                </a:solidFill>
                <a:effectLst/>
                <a:latin typeface="+mn-lt"/>
                <a:ea typeface="+mn-ea"/>
                <a:cs typeface="+mn-cs"/>
              </a:rPr>
              <a:t>1.   </a:t>
            </a:r>
            <a:r>
              <a:rPr lang="en-GB" sz="1200" b="1" kern="1200" dirty="0" smtClean="0">
                <a:solidFill>
                  <a:schemeClr val="tx1"/>
                </a:solidFill>
                <a:effectLst/>
                <a:latin typeface="+mn-lt"/>
                <a:ea typeface="+mn-ea"/>
                <a:cs typeface="+mn-cs"/>
              </a:rPr>
              <a:t> Lack of pressure to post.</a:t>
            </a:r>
            <a:r>
              <a:rPr lang="en-GB" sz="1200" kern="1200" dirty="0" smtClean="0">
                <a:solidFill>
                  <a:schemeClr val="tx1"/>
                </a:solidFill>
                <a:effectLst/>
                <a:latin typeface="+mn-lt"/>
                <a:ea typeface="+mn-ea"/>
                <a:cs typeface="+mn-cs"/>
              </a:rPr>
              <a:t> I first came onto the forum several years ago, under a different name, when my DID started to crumble and my memories of the ritual abuse became too difficult to handle. I looked and read and related so much to others that it was too much for me as I still wanted to deny everything about my past so I left the forum. I didn't come back until the beginning of this year and then I just read stuff for a couple of months, too scared to post but desperate to sit with others in a similar position to me.  I tell you this because I think it is one of the strengths of the forum. I understand there are about 100 members but only about a dozen post regularly which is fine. When are you dealing with something so horrific about your own life it is helpful to be able to be on a forum and take your time. It is important so that you don't feel exposed and that you can wait to post when you’re ready. In the meantime, you can just listen, read and watch. Some forums don’t allow you to do that. If you’re not active, you’re thrown off.</a:t>
            </a:r>
          </a:p>
          <a:p>
            <a:r>
              <a:rPr lang="en-GB" sz="1200" kern="1200" dirty="0" smtClean="0">
                <a:solidFill>
                  <a:schemeClr val="tx1"/>
                </a:solidFill>
                <a:effectLst/>
                <a:latin typeface="+mn-lt"/>
                <a:ea typeface="+mn-ea"/>
                <a:cs typeface="+mn-cs"/>
              </a:rPr>
              <a:t>I have to say though that there is a downside to this. It’s almost definite that there are going to be perpetrators on this forum, maybe tracking people, looking for new victims and maybe learning new ways to abuse and how it affects victims (yes, you bastards, we know your game). This is made more possible by the ease on which you can register with the forum and the fact you don't have to actively participate. I just accept this and make sure I don't give any identifying information or give too much detail.</a:t>
            </a:r>
          </a:p>
          <a:p>
            <a:r>
              <a:rPr lang="en-GB" sz="1200" kern="1200" dirty="0" smtClean="0">
                <a:solidFill>
                  <a:schemeClr val="tx1"/>
                </a:solidFill>
                <a:effectLst/>
                <a:latin typeface="+mn-lt"/>
                <a:ea typeface="+mn-ea"/>
                <a:cs typeface="+mn-cs"/>
              </a:rPr>
              <a:t>2.     </a:t>
            </a:r>
            <a:r>
              <a:rPr lang="en-GB" sz="1200" b="1" kern="1200" dirty="0" smtClean="0">
                <a:solidFill>
                  <a:schemeClr val="tx1"/>
                </a:solidFill>
                <a:effectLst/>
                <a:latin typeface="+mn-lt"/>
                <a:ea typeface="+mn-ea"/>
                <a:cs typeface="+mn-cs"/>
              </a:rPr>
              <a:t>Anonymity</a:t>
            </a:r>
            <a:r>
              <a:rPr lang="en-GB" sz="1200" kern="1200" dirty="0" smtClean="0">
                <a:solidFill>
                  <a:schemeClr val="tx1"/>
                </a:solidFill>
                <a:effectLst/>
                <a:latin typeface="+mn-lt"/>
                <a:ea typeface="+mn-ea"/>
                <a:cs typeface="+mn-cs"/>
              </a:rPr>
              <a:t>. It is completely anonymous. Not only do I use a made up name but I also made up an email address when I registered so I could never be traced. There is enormous freedom in that and when you’ve spent your life in chains, terrified all the time and looking over your shoulder,  that is very precious and it means we can say things that we can’t say elsewhere and get the peer support and help that means so much to us..</a:t>
            </a:r>
          </a:p>
          <a:p>
            <a:r>
              <a:rPr lang="en-GB" sz="1200" kern="1200" dirty="0" smtClean="0">
                <a:solidFill>
                  <a:schemeClr val="tx1"/>
                </a:solidFill>
                <a:effectLst/>
                <a:latin typeface="+mn-lt"/>
                <a:ea typeface="+mn-ea"/>
                <a:cs typeface="+mn-cs"/>
              </a:rPr>
              <a:t>3.    </a:t>
            </a:r>
            <a:r>
              <a:rPr lang="en-GB" sz="1200" b="1" kern="1200" dirty="0" smtClean="0">
                <a:solidFill>
                  <a:schemeClr val="tx1"/>
                </a:solidFill>
                <a:effectLst/>
                <a:latin typeface="+mn-lt"/>
                <a:ea typeface="+mn-ea"/>
                <a:cs typeface="+mn-cs"/>
              </a:rPr>
              <a:t>Rules/Guidelines for forum users</a:t>
            </a:r>
            <a:r>
              <a:rPr lang="en-GB" sz="1200" kern="1200" dirty="0" smtClean="0">
                <a:solidFill>
                  <a:schemeClr val="tx1"/>
                </a:solidFill>
                <a:effectLst/>
                <a:latin typeface="+mn-lt"/>
                <a:ea typeface="+mn-ea"/>
                <a:cs typeface="+mn-cs"/>
              </a:rPr>
              <a:t>. Long sets of rules can be triggering for some survivors of extreme abuse and cause anxiety because of the rigid rules that are part of ritual abuse groups' modus operandi, exacerbated by the fear of getting something wrong which would have led to severe punishment - something that is very real for us and that affects our ability to engage with many things in life where there are rules. The rules on </a:t>
            </a:r>
            <a:r>
              <a:rPr lang="en-GB" sz="1200" kern="1200" dirty="0" err="1" smtClean="0">
                <a:solidFill>
                  <a:schemeClr val="tx1"/>
                </a:solidFill>
                <a:effectLst/>
                <a:latin typeface="+mn-lt"/>
                <a:ea typeface="+mn-ea"/>
                <a:cs typeface="+mn-cs"/>
              </a:rPr>
              <a:t>Izzy’s</a:t>
            </a:r>
            <a:r>
              <a:rPr lang="en-GB" sz="1200" kern="1200" dirty="0" smtClean="0">
                <a:solidFill>
                  <a:schemeClr val="tx1"/>
                </a:solidFill>
                <a:effectLst/>
                <a:latin typeface="+mn-lt"/>
                <a:ea typeface="+mn-ea"/>
                <a:cs typeface="+mn-cs"/>
              </a:rPr>
              <a:t> are short, simple and are about respect, confidentiality and kindness. And they work for us and are not triggering. </a:t>
            </a:r>
          </a:p>
          <a:p>
            <a:r>
              <a:rPr lang="en-GB" sz="1200" kern="1200" dirty="0" smtClean="0">
                <a:solidFill>
                  <a:schemeClr val="tx1"/>
                </a:solidFill>
                <a:effectLst/>
                <a:latin typeface="+mn-lt"/>
                <a:ea typeface="+mn-ea"/>
                <a:cs typeface="+mn-cs"/>
              </a:rPr>
              <a:t>4.    </a:t>
            </a:r>
            <a:r>
              <a:rPr lang="en-GB" sz="1200" b="1" kern="1200" dirty="0" smtClean="0">
                <a:solidFill>
                  <a:schemeClr val="tx1"/>
                </a:solidFill>
                <a:effectLst/>
                <a:latin typeface="+mn-lt"/>
                <a:ea typeface="+mn-ea"/>
                <a:cs typeface="+mn-cs"/>
              </a:rPr>
              <a:t>Simple layout.</a:t>
            </a:r>
            <a:r>
              <a:rPr lang="en-GB" sz="1200" kern="1200" dirty="0" smtClean="0">
                <a:solidFill>
                  <a:schemeClr val="tx1"/>
                </a:solidFill>
                <a:effectLst/>
                <a:latin typeface="+mn-lt"/>
                <a:ea typeface="+mn-ea"/>
                <a:cs typeface="+mn-cs"/>
              </a:rPr>
              <a:t> The forum layout is simple. There are only about 12 separate sub-forums and they’re clearly labelled so it’s really easy to know where to post something. I have been on another forum, for DID, for 6 months and still haven’t posted, apart from in the introductions because I can’t work out where to post what I want to say or how to post because it is so complicated and I’m afraid of getting it wrong.  </a:t>
            </a:r>
          </a:p>
          <a:p>
            <a:r>
              <a:rPr lang="en-GB" sz="1200" kern="1200" dirty="0" smtClean="0">
                <a:solidFill>
                  <a:schemeClr val="tx1"/>
                </a:solidFill>
                <a:effectLst/>
                <a:latin typeface="+mn-lt"/>
                <a:ea typeface="+mn-ea"/>
                <a:cs typeface="+mn-cs"/>
              </a:rPr>
              <a:t>5.    </a:t>
            </a:r>
            <a:r>
              <a:rPr lang="en-GB" sz="1200" b="1" kern="1200" dirty="0" smtClean="0">
                <a:solidFill>
                  <a:schemeClr val="tx1"/>
                </a:solidFill>
                <a:effectLst/>
                <a:latin typeface="+mn-lt"/>
                <a:ea typeface="+mn-ea"/>
                <a:cs typeface="+mn-cs"/>
              </a:rPr>
              <a:t>Content</a:t>
            </a:r>
            <a:r>
              <a:rPr lang="en-GB" sz="1200" kern="1200" dirty="0" smtClean="0">
                <a:solidFill>
                  <a:schemeClr val="tx1"/>
                </a:solidFill>
                <a:effectLst/>
                <a:latin typeface="+mn-lt"/>
                <a:ea typeface="+mn-ea"/>
                <a:cs typeface="+mn-cs"/>
              </a:rPr>
              <a:t>. We are meant to use trigger warnings and most people do try to respect this (if they’re aware something is triggering) but </a:t>
            </a:r>
            <a:r>
              <a:rPr lang="en-GB" sz="1200" kern="1200" dirty="0" err="1" smtClean="0">
                <a:solidFill>
                  <a:schemeClr val="tx1"/>
                </a:solidFill>
                <a:effectLst/>
                <a:latin typeface="+mn-lt"/>
                <a:ea typeface="+mn-ea"/>
                <a:cs typeface="+mn-cs"/>
              </a:rPr>
              <a:t>tbh</a:t>
            </a:r>
            <a:r>
              <a:rPr lang="en-GB" sz="1200" kern="1200" dirty="0" smtClean="0">
                <a:solidFill>
                  <a:schemeClr val="tx1"/>
                </a:solidFill>
                <a:effectLst/>
                <a:latin typeface="+mn-lt"/>
                <a:ea typeface="+mn-ea"/>
                <a:cs typeface="+mn-cs"/>
              </a:rPr>
              <a:t> if you’re on a ritual abuse forum it’s not going to be about My Little Pony picnics in the park, so in a way everything could be triggering. This could prevent people from posting but it doesn’t and I think this is because the administrators/moderators really get it that we need a place to say the difficult stuff and the forum thankfully is not heavily patrolled/controlled, and again backed by user guidelines that are about respect. There is a well-known organisation in the UK for people with DID and on their forum, members discuss daffodils blowing in the breeze and knitting by the fireside 🙄. For a while I thought it was coded messages but eventually I realised it was because it's so heavily moderated that no-one is allowed to say anything about the difficult stuff. Such a forum is pointless, unless of course you're just into knitting and daffodils. </a:t>
            </a:r>
          </a:p>
          <a:p>
            <a:r>
              <a:rPr lang="en-GB" sz="1200" kern="1200" dirty="0" smtClean="0">
                <a:solidFill>
                  <a:schemeClr val="tx1"/>
                </a:solidFill>
                <a:effectLst/>
                <a:latin typeface="+mn-lt"/>
                <a:ea typeface="+mn-ea"/>
                <a:cs typeface="+mn-cs"/>
              </a:rPr>
              <a:t>6.    </a:t>
            </a:r>
            <a:r>
              <a:rPr lang="en-GB" sz="1200" b="1" kern="1200" dirty="0" smtClean="0">
                <a:solidFill>
                  <a:schemeClr val="tx1"/>
                </a:solidFill>
                <a:effectLst/>
                <a:latin typeface="+mn-lt"/>
                <a:ea typeface="+mn-ea"/>
                <a:cs typeface="+mn-cs"/>
              </a:rPr>
              <a:t>Members’ attitudes.</a:t>
            </a:r>
            <a:r>
              <a:rPr lang="en-GB" sz="1200" kern="1200" dirty="0" smtClean="0">
                <a:solidFill>
                  <a:schemeClr val="tx1"/>
                </a:solidFill>
                <a:effectLst/>
                <a:latin typeface="+mn-lt"/>
                <a:ea typeface="+mn-ea"/>
                <a:cs typeface="+mn-cs"/>
              </a:rPr>
              <a:t> I have posted about some very personal issues about the cult abuse, the mind control, the DID and the devastating effect it has had on our life, none of which show me in a good light. Yet, I have never been judged, criticised or put down.  Quite the opposite, I have experienced compassion, kindness, gentleness and encouragement. This is very special and is having an untold powerful and positive effect on my healing journey. And when someone on the forum congratulates me or says they're proud of me, it makes my day.</a:t>
            </a:r>
          </a:p>
          <a:p>
            <a:r>
              <a:rPr lang="en-GB" sz="1200" kern="1200" dirty="0" smtClean="0">
                <a:solidFill>
                  <a:schemeClr val="tx1"/>
                </a:solidFill>
                <a:effectLst/>
                <a:latin typeface="+mn-lt"/>
                <a:ea typeface="+mn-ea"/>
                <a:cs typeface="+mn-cs"/>
              </a:rPr>
              <a:t>7.    </a:t>
            </a:r>
            <a:r>
              <a:rPr lang="en-GB" sz="1200" b="1" kern="1200" dirty="0" smtClean="0">
                <a:solidFill>
                  <a:schemeClr val="tx1"/>
                </a:solidFill>
                <a:effectLst/>
                <a:latin typeface="+mn-lt"/>
                <a:ea typeface="+mn-ea"/>
                <a:cs typeface="+mn-cs"/>
              </a:rPr>
              <a:t>Belonging</a:t>
            </a:r>
            <a:r>
              <a:rPr lang="en-GB" sz="1200" kern="1200" dirty="0" smtClean="0">
                <a:solidFill>
                  <a:schemeClr val="tx1"/>
                </a:solidFill>
                <a:effectLst/>
                <a:latin typeface="+mn-lt"/>
                <a:ea typeface="+mn-ea"/>
                <a:cs typeface="+mn-cs"/>
              </a:rPr>
              <a:t>. I don’t have any family, well I do but I’ve had to break all contact with them to escape from the cult, and the loneliness that brings is very hard , as belonging to a clan is part of our humanness. We are not meant to live in isolation, yet for some of us to find our clan when you’re a survivor of ritual abuse is almost impossible. However, here on </a:t>
            </a:r>
            <a:r>
              <a:rPr lang="en-GB" sz="1200" kern="1200" dirty="0" err="1" smtClean="0">
                <a:solidFill>
                  <a:schemeClr val="tx1"/>
                </a:solidFill>
                <a:effectLst/>
                <a:latin typeface="+mn-lt"/>
                <a:ea typeface="+mn-ea"/>
                <a:cs typeface="+mn-cs"/>
              </a:rPr>
              <a:t>Izzy’s</a:t>
            </a:r>
            <a:r>
              <a:rPr lang="en-GB" sz="1200" kern="1200" dirty="0" smtClean="0">
                <a:solidFill>
                  <a:schemeClr val="tx1"/>
                </a:solidFill>
                <a:effectLst/>
                <a:latin typeface="+mn-lt"/>
                <a:ea typeface="+mn-ea"/>
                <a:cs typeface="+mn-cs"/>
              </a:rPr>
              <a:t> I have found my clan, a place where I am accepted in all my brokenness and strangeness and where I am valued. Furthermore, belongingness is an important factor in counteracting the shame and suicidal feelings that are part of life for many survivors of ritual abuse.</a:t>
            </a:r>
          </a:p>
          <a:p>
            <a:r>
              <a:rPr lang="en-GB" sz="1200" kern="1200" dirty="0" smtClean="0">
                <a:solidFill>
                  <a:schemeClr val="tx1"/>
                </a:solidFill>
                <a:effectLst/>
                <a:latin typeface="+mn-lt"/>
                <a:ea typeface="+mn-ea"/>
                <a:cs typeface="+mn-cs"/>
              </a:rPr>
              <a:t>8.    </a:t>
            </a:r>
            <a:r>
              <a:rPr lang="en-GB" sz="1200" b="1" kern="1200" dirty="0" smtClean="0">
                <a:solidFill>
                  <a:schemeClr val="tx1"/>
                </a:solidFill>
                <a:effectLst/>
                <a:latin typeface="+mn-lt"/>
                <a:ea typeface="+mn-ea"/>
                <a:cs typeface="+mn-cs"/>
              </a:rPr>
              <a:t>DID</a:t>
            </a:r>
            <a:r>
              <a:rPr lang="en-GB" sz="1200" kern="1200" dirty="0" smtClean="0">
                <a:solidFill>
                  <a:schemeClr val="tx1"/>
                </a:solidFill>
                <a:effectLst/>
                <a:latin typeface="+mn-lt"/>
                <a:ea typeface="+mn-ea"/>
                <a:cs typeface="+mn-cs"/>
              </a:rPr>
              <a:t>. DID makes life very complicated and it’s hard for other people in our life to understand, however much they try. We expend a lot of energy trying to live life pretending to be a singleton and it’s bloody hard work. On </a:t>
            </a:r>
            <a:r>
              <a:rPr lang="en-GB" sz="1200" kern="1200" dirty="0" err="1" smtClean="0">
                <a:solidFill>
                  <a:schemeClr val="tx1"/>
                </a:solidFill>
                <a:effectLst/>
                <a:latin typeface="+mn-lt"/>
                <a:ea typeface="+mn-ea"/>
                <a:cs typeface="+mn-cs"/>
              </a:rPr>
              <a:t>Izzy’s</a:t>
            </a:r>
            <a:r>
              <a:rPr lang="en-GB" sz="1200" kern="1200" dirty="0" smtClean="0">
                <a:solidFill>
                  <a:schemeClr val="tx1"/>
                </a:solidFill>
                <a:effectLst/>
                <a:latin typeface="+mn-lt"/>
                <a:ea typeface="+mn-ea"/>
                <a:cs typeface="+mn-cs"/>
              </a:rPr>
              <a:t> we can relax and just be ourselves in our strange DID world.  For example, when we switch in the middle of the </a:t>
            </a:r>
            <a:r>
              <a:rPr lang="en-GB" sz="1200" kern="1200" dirty="0" err="1" smtClean="0">
                <a:solidFill>
                  <a:schemeClr val="tx1"/>
                </a:solidFill>
                <a:effectLst/>
                <a:latin typeface="+mn-lt"/>
                <a:ea typeface="+mn-ea"/>
                <a:cs typeface="+mn-cs"/>
              </a:rPr>
              <a:t>chatroom</a:t>
            </a:r>
            <a:r>
              <a:rPr lang="en-GB" sz="1200" kern="1200" dirty="0" smtClean="0">
                <a:solidFill>
                  <a:schemeClr val="tx1"/>
                </a:solidFill>
                <a:effectLst/>
                <a:latin typeface="+mn-lt"/>
                <a:ea typeface="+mn-ea"/>
                <a:cs typeface="+mn-cs"/>
              </a:rPr>
              <a:t> and disappear, no-one thinks anything of it. And when we use 'we' rather than 'I' because it just works for us, no-one  queries it. Acceptance.  This is such a relief and a balm that strengthens us for going back out into the world at large where we struggle to live successfully with complex DID.</a:t>
            </a:r>
          </a:p>
          <a:p>
            <a:r>
              <a:rPr lang="en-GB" sz="1200" kern="1200" dirty="0" smtClean="0">
                <a:solidFill>
                  <a:schemeClr val="tx1"/>
                </a:solidFill>
                <a:effectLst/>
                <a:latin typeface="+mn-lt"/>
                <a:ea typeface="+mn-ea"/>
                <a:cs typeface="+mn-cs"/>
              </a:rPr>
              <a:t>9.    </a:t>
            </a:r>
            <a:r>
              <a:rPr lang="en-GB" sz="1200" b="1" kern="1200" dirty="0" smtClean="0">
                <a:solidFill>
                  <a:schemeClr val="tx1"/>
                </a:solidFill>
                <a:effectLst/>
                <a:latin typeface="+mn-lt"/>
                <a:ea typeface="+mn-ea"/>
                <a:cs typeface="+mn-cs"/>
              </a:rPr>
              <a:t>Companionship</a:t>
            </a:r>
            <a:r>
              <a:rPr lang="en-GB" sz="1200" kern="1200" dirty="0" smtClean="0">
                <a:solidFill>
                  <a:schemeClr val="tx1"/>
                </a:solidFill>
                <a:effectLst/>
                <a:latin typeface="+mn-lt"/>
                <a:ea typeface="+mn-ea"/>
                <a:cs typeface="+mn-cs"/>
              </a:rPr>
              <a:t>. Sometimes I just want to tell someone something that’s happening in our life, someone who will understand and 'get it'. I don’t need any help but I just want to feel that another human being who cares is walking beside me on my difficult journey, holding my hand and encouraging me forwards.  So every so often  when I post something, the value comes from having posted, not from a response, although the responses are a bonus. </a:t>
            </a:r>
          </a:p>
          <a:p>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18</a:t>
            </a:fld>
            <a:endParaRPr lang="en-US"/>
          </a:p>
        </p:txBody>
      </p:sp>
    </p:spTree>
    <p:extLst>
      <p:ext uri="{BB962C8B-B14F-4D97-AF65-F5344CB8AC3E}">
        <p14:creationId xmlns:p14="http://schemas.microsoft.com/office/powerpoint/2010/main" val="668787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list was created by a survivor and includes some of their thoughts on using the forum</a:t>
            </a:r>
            <a:endParaRPr lang="en-US" dirty="0"/>
          </a:p>
        </p:txBody>
      </p:sp>
      <p:sp>
        <p:nvSpPr>
          <p:cNvPr id="4" name="Slide Number Placeholder 3"/>
          <p:cNvSpPr>
            <a:spLocks noGrp="1"/>
          </p:cNvSpPr>
          <p:nvPr>
            <p:ph type="sldNum" sz="quarter" idx="10"/>
          </p:nvPr>
        </p:nvSpPr>
        <p:spPr/>
        <p:txBody>
          <a:bodyPr/>
          <a:lstStyle/>
          <a:p>
            <a:fld id="{2F8A3E70-FF83-9D4F-9AC5-4E950CA500AB}" type="slidenum">
              <a:rPr lang="en-US" smtClean="0"/>
              <a:t>21</a:t>
            </a:fld>
            <a:endParaRPr lang="en-US"/>
          </a:p>
        </p:txBody>
      </p:sp>
    </p:spTree>
    <p:extLst>
      <p:ext uri="{BB962C8B-B14F-4D97-AF65-F5344CB8AC3E}">
        <p14:creationId xmlns:p14="http://schemas.microsoft.com/office/powerpoint/2010/main" val="3917726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August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August 1,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August 1,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August 1,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GB"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August 1, 2020</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August 1,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GB"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August 1,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August 1,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August 1,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August 1,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August 1,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GB"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August 1,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20-07-08 at 21.44.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532" y="1481811"/>
            <a:ext cx="8815303" cy="3577472"/>
          </a:xfrm>
          <a:prstGeom prst="rect">
            <a:avLst/>
          </a:prstGeom>
        </p:spPr>
      </p:pic>
      <p:sp>
        <p:nvSpPr>
          <p:cNvPr id="12" name="Rectangle 11"/>
          <p:cNvSpPr/>
          <p:nvPr/>
        </p:nvSpPr>
        <p:spPr>
          <a:xfrm>
            <a:off x="895473" y="4758100"/>
            <a:ext cx="7456847" cy="301183"/>
          </a:xfrm>
          <a:prstGeom prst="rect">
            <a:avLst/>
          </a:prstGeom>
          <a:gradFill flip="none" rotWithShape="1">
            <a:gsLst>
              <a:gs pos="0">
                <a:schemeClr val="tx2">
                  <a:lumMod val="60000"/>
                  <a:lumOff val="40000"/>
                </a:schemeClr>
              </a:gs>
              <a:gs pos="100000">
                <a:schemeClr val="bg1"/>
              </a:gs>
              <a:gs pos="50000">
                <a:schemeClr val="tx2">
                  <a:lumMod val="20000"/>
                  <a:lumOff val="80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895473" y="1149011"/>
            <a:ext cx="7456847" cy="301183"/>
          </a:xfrm>
          <a:prstGeom prst="rect">
            <a:avLst/>
          </a:prstGeom>
          <a:gradFill flip="none" rotWithShape="1">
            <a:gsLst>
              <a:gs pos="0">
                <a:schemeClr val="bg1"/>
              </a:gs>
              <a:gs pos="100000">
                <a:schemeClr val="tx2">
                  <a:lumMod val="60000"/>
                  <a:lumOff val="40000"/>
                </a:schemeClr>
              </a:gs>
              <a:gs pos="50000">
                <a:schemeClr val="tx2">
                  <a:lumMod val="20000"/>
                  <a:lumOff val="80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539887" y="5427281"/>
            <a:ext cx="4184300" cy="400110"/>
          </a:xfrm>
          <a:prstGeom prst="rect">
            <a:avLst/>
          </a:prstGeom>
          <a:noFill/>
        </p:spPr>
        <p:txBody>
          <a:bodyPr wrap="square" rtlCol="0">
            <a:spAutoFit/>
          </a:bodyPr>
          <a:lstStyle/>
          <a:p>
            <a:pPr algn="ctr"/>
            <a:r>
              <a:rPr lang="en-US" sz="2000" dirty="0" smtClean="0">
                <a:solidFill>
                  <a:srgbClr val="004B7F"/>
                </a:solidFill>
              </a:rPr>
              <a:t>Speaker: Clare Barrie</a:t>
            </a:r>
            <a:endParaRPr lang="en-US" sz="2000" dirty="0">
              <a:solidFill>
                <a:srgbClr val="004B7F"/>
              </a:solidFill>
            </a:endParaRPr>
          </a:p>
        </p:txBody>
      </p:sp>
    </p:spTree>
    <p:extLst>
      <p:ext uri="{BB962C8B-B14F-4D97-AF65-F5344CB8AC3E}">
        <p14:creationId xmlns:p14="http://schemas.microsoft.com/office/powerpoint/2010/main" val="23949235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within the Forum</a:t>
            </a:r>
            <a:endParaRPr lang="en-US" dirty="0"/>
          </a:p>
        </p:txBody>
      </p:sp>
      <p:sp>
        <p:nvSpPr>
          <p:cNvPr id="3" name="Content Placeholder 2"/>
          <p:cNvSpPr>
            <a:spLocks noGrp="1"/>
          </p:cNvSpPr>
          <p:nvPr>
            <p:ph idx="1"/>
          </p:nvPr>
        </p:nvSpPr>
        <p:spPr>
          <a:xfrm>
            <a:off x="457200" y="1524318"/>
            <a:ext cx="7620000" cy="4601845"/>
          </a:xfrm>
        </p:spPr>
        <p:txBody>
          <a:bodyPr>
            <a:normAutofit lnSpcReduction="10000"/>
          </a:bodyPr>
          <a:lstStyle/>
          <a:p>
            <a:r>
              <a:rPr lang="en-US" dirty="0" smtClean="0">
                <a:solidFill>
                  <a:schemeClr val="tx2"/>
                </a:solidFill>
              </a:rPr>
              <a:t>Forum Information, Rules and Introductions. </a:t>
            </a:r>
          </a:p>
          <a:p>
            <a:pPr marL="342900" indent="-342900">
              <a:buFont typeface="Arial"/>
              <a:buChar char="•"/>
            </a:pPr>
            <a:r>
              <a:rPr lang="en-US" dirty="0" smtClean="0"/>
              <a:t>Rules on use and confidentiality </a:t>
            </a:r>
          </a:p>
          <a:p>
            <a:pPr marL="342900" indent="-342900">
              <a:buFont typeface="Arial"/>
              <a:buChar char="•"/>
            </a:pPr>
            <a:r>
              <a:rPr lang="en-US" dirty="0" smtClean="0"/>
              <a:t>Information on how forum is managed and moderated </a:t>
            </a:r>
          </a:p>
          <a:p>
            <a:pPr marL="342900" indent="-342900">
              <a:buFont typeface="Arial"/>
              <a:buChar char="•"/>
            </a:pPr>
            <a:r>
              <a:rPr lang="en-US" dirty="0" smtClean="0"/>
              <a:t>A space for forum users  and survivors to introduce themselves to the community. </a:t>
            </a:r>
          </a:p>
          <a:p>
            <a:pPr marL="342900" indent="-342900">
              <a:buFont typeface="Arial"/>
              <a:buChar char="•"/>
            </a:pPr>
            <a:endParaRPr lang="en-US" dirty="0" smtClean="0"/>
          </a:p>
          <a:p>
            <a:r>
              <a:rPr lang="en-US" dirty="0" smtClean="0">
                <a:solidFill>
                  <a:srgbClr val="00BFC3"/>
                </a:solidFill>
              </a:rPr>
              <a:t>Ritual and </a:t>
            </a:r>
            <a:r>
              <a:rPr lang="en-US" dirty="0" err="1" smtClean="0">
                <a:solidFill>
                  <a:srgbClr val="00BFC3"/>
                </a:solidFill>
              </a:rPr>
              <a:t>Organised</a:t>
            </a:r>
            <a:r>
              <a:rPr lang="en-US" dirty="0" smtClean="0">
                <a:solidFill>
                  <a:srgbClr val="00BFC3"/>
                </a:solidFill>
              </a:rPr>
              <a:t> Abuse</a:t>
            </a:r>
          </a:p>
          <a:p>
            <a:pPr marL="342900" indent="-342900">
              <a:buFont typeface="Arial"/>
              <a:buChar char="•"/>
            </a:pPr>
            <a:r>
              <a:rPr lang="en-US" dirty="0" smtClean="0"/>
              <a:t>Areas to discuss elements of RA and </a:t>
            </a:r>
            <a:r>
              <a:rPr lang="en-US" dirty="0" err="1" smtClean="0"/>
              <a:t>organised</a:t>
            </a:r>
            <a:r>
              <a:rPr lang="en-US" dirty="0" smtClean="0"/>
              <a:t> abuse with other survivors. </a:t>
            </a:r>
          </a:p>
          <a:p>
            <a:pPr marL="342900" indent="-342900">
              <a:buFont typeface="Arial"/>
              <a:buChar char="•"/>
            </a:pPr>
            <a:r>
              <a:rPr lang="en-US" dirty="0" smtClean="0"/>
              <a:t>E.g. Surviving and life after abuse, Programming and Early days (anyone who is beginning to remember/ </a:t>
            </a:r>
            <a:r>
              <a:rPr lang="en-US" dirty="0" err="1" smtClean="0"/>
              <a:t>realise</a:t>
            </a:r>
            <a:r>
              <a:rPr lang="en-US" dirty="0" smtClean="0"/>
              <a:t>/ acknowledge that they have experienced RA)</a:t>
            </a:r>
            <a:endParaRPr lang="en-US" dirty="0"/>
          </a:p>
          <a:p>
            <a:endParaRPr lang="en-US" dirty="0" smtClean="0"/>
          </a:p>
          <a:p>
            <a:pPr marL="342900" indent="-342900">
              <a:buFont typeface="Arial"/>
              <a:buChar char="•"/>
            </a:pPr>
            <a:endParaRPr lang="en-US" dirty="0" smtClean="0"/>
          </a:p>
          <a:p>
            <a:endParaRPr lang="en-US" dirty="0"/>
          </a:p>
        </p:txBody>
      </p:sp>
    </p:spTree>
    <p:extLst>
      <p:ext uri="{BB962C8B-B14F-4D97-AF65-F5344CB8AC3E}">
        <p14:creationId xmlns:p14="http://schemas.microsoft.com/office/powerpoint/2010/main" val="290716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within the </a:t>
            </a:r>
            <a:r>
              <a:rPr lang="en-US" dirty="0" smtClean="0"/>
              <a:t>Forum (</a:t>
            </a:r>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00BFC3"/>
                </a:solidFill>
              </a:rPr>
              <a:t>Other Areas</a:t>
            </a:r>
          </a:p>
          <a:p>
            <a:pPr marL="342900" indent="-342900">
              <a:buFont typeface="Arial"/>
              <a:buChar char="•"/>
            </a:pPr>
            <a:r>
              <a:rPr lang="en-US" dirty="0" smtClean="0"/>
              <a:t>Safe and Silly (Inner Child) </a:t>
            </a:r>
          </a:p>
          <a:p>
            <a:pPr marL="342900" indent="-342900">
              <a:buFont typeface="Arial"/>
              <a:buChar char="•"/>
            </a:pPr>
            <a:r>
              <a:rPr lang="en-US" dirty="0" smtClean="0"/>
              <a:t>Poetry and Art</a:t>
            </a:r>
          </a:p>
          <a:p>
            <a:pPr marL="342900" indent="-342900">
              <a:buFont typeface="Arial"/>
              <a:buChar char="•"/>
            </a:pPr>
            <a:r>
              <a:rPr lang="en-US" dirty="0" smtClean="0"/>
              <a:t>Links to news articles and blogs </a:t>
            </a:r>
          </a:p>
          <a:p>
            <a:pPr marL="342900" indent="-342900">
              <a:buFont typeface="Arial"/>
              <a:buChar char="•"/>
            </a:pPr>
            <a:r>
              <a:rPr lang="en-US" dirty="0" smtClean="0"/>
              <a:t>Archived old forum</a:t>
            </a:r>
          </a:p>
          <a:p>
            <a:pPr marL="342900" indent="-342900">
              <a:buFont typeface="Arial"/>
              <a:buChar char="•"/>
            </a:pPr>
            <a:endParaRPr lang="en-US" dirty="0" smtClean="0"/>
          </a:p>
          <a:p>
            <a:r>
              <a:rPr lang="en-US" dirty="0" smtClean="0">
                <a:solidFill>
                  <a:schemeClr val="tx2"/>
                </a:solidFill>
              </a:rPr>
              <a:t>Private Post </a:t>
            </a:r>
            <a:r>
              <a:rPr lang="en-US" dirty="0" smtClean="0">
                <a:solidFill>
                  <a:schemeClr val="tx2"/>
                </a:solidFill>
              </a:rPr>
              <a:t>Area – </a:t>
            </a:r>
            <a:r>
              <a:rPr lang="en-US" dirty="0" smtClean="0"/>
              <a:t>Posts in this area can only be seen by moderators and the original poster. </a:t>
            </a:r>
            <a:endParaRPr lang="en-US" dirty="0" smtClean="0"/>
          </a:p>
          <a:p>
            <a:endParaRPr lang="en-US" dirty="0">
              <a:solidFill>
                <a:schemeClr val="tx2"/>
              </a:solidFill>
            </a:endParaRPr>
          </a:p>
          <a:p>
            <a:r>
              <a:rPr lang="en-US" dirty="0" smtClean="0">
                <a:solidFill>
                  <a:schemeClr val="tx2"/>
                </a:solidFill>
              </a:rPr>
              <a:t>PHD Research </a:t>
            </a:r>
          </a:p>
          <a:p>
            <a:endParaRPr lang="en-US" dirty="0">
              <a:solidFill>
                <a:schemeClr val="tx2"/>
              </a:solidFill>
            </a:endParaRPr>
          </a:p>
          <a:p>
            <a:r>
              <a:rPr lang="en-US" dirty="0" smtClean="0">
                <a:solidFill>
                  <a:schemeClr val="tx2"/>
                </a:solidFill>
              </a:rPr>
              <a:t>Forum Suggestions and Technical Support</a:t>
            </a:r>
          </a:p>
          <a:p>
            <a:pPr marL="342900" indent="-342900">
              <a:buFont typeface="Arial"/>
              <a:buChar char="•"/>
            </a:pPr>
            <a:endParaRPr lang="en-US" dirty="0"/>
          </a:p>
        </p:txBody>
      </p:sp>
    </p:spTree>
    <p:extLst>
      <p:ext uri="{BB962C8B-B14F-4D97-AF65-F5344CB8AC3E}">
        <p14:creationId xmlns:p14="http://schemas.microsoft.com/office/powerpoint/2010/main" val="3812706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Forum functions</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Calendar to schedule and view online group chat times</a:t>
            </a:r>
          </a:p>
          <a:p>
            <a:pPr marL="342900" indent="-342900">
              <a:buFont typeface="Arial"/>
              <a:buChar char="•"/>
            </a:pPr>
            <a:r>
              <a:rPr lang="en-US" dirty="0" smtClean="0"/>
              <a:t>Downloadable files e.g. Research for users to access</a:t>
            </a:r>
          </a:p>
          <a:p>
            <a:pPr marL="342900" indent="-342900">
              <a:buFont typeface="Arial"/>
              <a:buChar char="•"/>
            </a:pPr>
            <a:r>
              <a:rPr lang="en-US" dirty="0" smtClean="0"/>
              <a:t>Blog</a:t>
            </a:r>
          </a:p>
          <a:p>
            <a:pPr marL="342900" indent="-342900">
              <a:buFont typeface="Arial"/>
              <a:buChar char="•"/>
            </a:pPr>
            <a:r>
              <a:rPr lang="en-US" dirty="0" smtClean="0"/>
              <a:t>Online users </a:t>
            </a:r>
          </a:p>
          <a:p>
            <a:pPr marL="342900" indent="-342900">
              <a:buFont typeface="Arial"/>
              <a:buChar char="•"/>
            </a:pPr>
            <a:r>
              <a:rPr lang="en-US" dirty="0" smtClean="0"/>
              <a:t>Staff Directory – Admins and Moderators </a:t>
            </a:r>
          </a:p>
          <a:p>
            <a:pPr marL="342900" indent="-342900">
              <a:buFont typeface="Arial"/>
              <a:buChar char="•"/>
            </a:pPr>
            <a:r>
              <a:rPr lang="en-US" dirty="0" smtClean="0"/>
              <a:t>Chat Rooms </a:t>
            </a:r>
          </a:p>
          <a:p>
            <a:pPr marL="342900" indent="-342900">
              <a:buFont typeface="Arial"/>
              <a:buChar char="•"/>
            </a:pPr>
            <a:r>
              <a:rPr lang="en-US" dirty="0" smtClean="0"/>
              <a:t>Messaging </a:t>
            </a:r>
          </a:p>
          <a:p>
            <a:endParaRPr lang="en-US" dirty="0"/>
          </a:p>
        </p:txBody>
      </p:sp>
    </p:spTree>
    <p:extLst>
      <p:ext uri="{BB962C8B-B14F-4D97-AF65-F5344CB8AC3E}">
        <p14:creationId xmlns:p14="http://schemas.microsoft.com/office/powerpoint/2010/main" val="4207776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on the forum?</a:t>
            </a:r>
            <a:endParaRPr lang="en-US" dirty="0"/>
          </a:p>
        </p:txBody>
      </p:sp>
      <p:sp>
        <p:nvSpPr>
          <p:cNvPr id="3" name="Content Placeholder 2"/>
          <p:cNvSpPr>
            <a:spLocks noGrp="1"/>
          </p:cNvSpPr>
          <p:nvPr>
            <p:ph idx="1"/>
          </p:nvPr>
        </p:nvSpPr>
        <p:spPr/>
        <p:txBody>
          <a:bodyPr>
            <a:normAutofit/>
          </a:bodyPr>
          <a:lstStyle/>
          <a:p>
            <a:r>
              <a:rPr lang="en-US" dirty="0" smtClean="0"/>
              <a:t>All users on the forum have a profile with a username and a badge. The badge’s are: </a:t>
            </a:r>
          </a:p>
          <a:p>
            <a:pPr marL="342900" indent="-342900">
              <a:buFont typeface="Arial"/>
              <a:buChar char="•"/>
            </a:pPr>
            <a:r>
              <a:rPr lang="en-US" dirty="0" smtClean="0">
                <a:solidFill>
                  <a:schemeClr val="tx2"/>
                </a:solidFill>
              </a:rPr>
              <a:t>Members</a:t>
            </a:r>
            <a:r>
              <a:rPr lang="en-US" dirty="0" smtClean="0"/>
              <a:t> – a person who has joined the forum</a:t>
            </a:r>
          </a:p>
          <a:p>
            <a:pPr marL="342900" indent="-342900">
              <a:buFont typeface="Arial"/>
              <a:buChar char="•"/>
            </a:pPr>
            <a:r>
              <a:rPr lang="en-GB" dirty="0" smtClean="0">
                <a:solidFill>
                  <a:srgbClr val="00BFC3"/>
                </a:solidFill>
              </a:rPr>
              <a:t>Volunteers</a:t>
            </a:r>
            <a:r>
              <a:rPr lang="en-GB" dirty="0" smtClean="0"/>
              <a:t> </a:t>
            </a:r>
            <a:r>
              <a:rPr lang="en-GB" dirty="0"/>
              <a:t>– A person who is known in person and volunteers at </a:t>
            </a:r>
            <a:r>
              <a:rPr lang="en-GB" dirty="0" err="1"/>
              <a:t>Izzy’s</a:t>
            </a:r>
            <a:r>
              <a:rPr lang="en-GB" dirty="0"/>
              <a:t> Promise. These particular members may not yet have been PVG checked or undergone training on RA, support, confidentiality and so on.  </a:t>
            </a:r>
            <a:r>
              <a:rPr lang="en-GB" dirty="0" smtClean="0"/>
              <a:t>These volunteers are occasionally available for support.</a:t>
            </a:r>
            <a:r>
              <a:rPr lang="en-GB" dirty="0"/>
              <a:t> </a:t>
            </a:r>
            <a:endParaRPr lang="en-GB" dirty="0" smtClean="0"/>
          </a:p>
          <a:p>
            <a:pPr marL="342900" indent="-342900">
              <a:buFont typeface="Arial"/>
              <a:buChar char="•"/>
            </a:pPr>
            <a:r>
              <a:rPr lang="en-GB" dirty="0">
                <a:solidFill>
                  <a:srgbClr val="00BFC3"/>
                </a:solidFill>
              </a:rPr>
              <a:t>Moderators</a:t>
            </a:r>
            <a:r>
              <a:rPr lang="en-GB" dirty="0"/>
              <a:t> </a:t>
            </a:r>
            <a:r>
              <a:rPr lang="en-GB" dirty="0" smtClean="0"/>
              <a:t>– Survivors mainly moderate the forum but may be supported technically by </a:t>
            </a:r>
            <a:r>
              <a:rPr lang="en-GB" dirty="0" err="1" smtClean="0"/>
              <a:t>Izzy’s</a:t>
            </a:r>
            <a:r>
              <a:rPr lang="en-GB" dirty="0" smtClean="0"/>
              <a:t> promise workers. This </a:t>
            </a:r>
            <a:r>
              <a:rPr lang="en-GB" dirty="0"/>
              <a:t>person has some authority on the forum and can delete posts etc.</a:t>
            </a:r>
          </a:p>
          <a:p>
            <a:pPr marL="342900" indent="-342900">
              <a:buFont typeface="Arial"/>
              <a:buChar char="•"/>
            </a:pPr>
            <a:endParaRPr lang="en-GB" dirty="0"/>
          </a:p>
          <a:p>
            <a:pPr marL="342900" indent="-342900">
              <a:buFont typeface="Arial"/>
              <a:buChar char="•"/>
            </a:pPr>
            <a:endParaRPr lang="en-GB" dirty="0" smtClean="0"/>
          </a:p>
          <a:p>
            <a:pPr marL="342900" indent="-342900">
              <a:buFont typeface="Arial"/>
              <a:buChar char="•"/>
            </a:pPr>
            <a:endParaRPr lang="en-US" dirty="0"/>
          </a:p>
        </p:txBody>
      </p:sp>
    </p:spTree>
    <p:extLst>
      <p:ext uri="{BB962C8B-B14F-4D97-AF65-F5344CB8AC3E}">
        <p14:creationId xmlns:p14="http://schemas.microsoft.com/office/powerpoint/2010/main" val="16824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on the forum (</a:t>
            </a:r>
            <a:r>
              <a:rPr lang="en-US" dirty="0" smtClean="0"/>
              <a:t>cont.)</a:t>
            </a:r>
            <a:endParaRPr lang="en-US" dirty="0"/>
          </a:p>
        </p:txBody>
      </p:sp>
      <p:sp>
        <p:nvSpPr>
          <p:cNvPr id="3" name="Content Placeholder 2"/>
          <p:cNvSpPr>
            <a:spLocks noGrp="1"/>
          </p:cNvSpPr>
          <p:nvPr>
            <p:ph idx="1"/>
          </p:nvPr>
        </p:nvSpPr>
        <p:spPr/>
        <p:txBody>
          <a:bodyPr>
            <a:normAutofit/>
          </a:bodyPr>
          <a:lstStyle/>
          <a:p>
            <a:pPr marL="342900" indent="-342900">
              <a:buFont typeface="Arial"/>
              <a:buChar char="•"/>
            </a:pPr>
            <a:r>
              <a:rPr lang="en-GB" dirty="0" smtClean="0">
                <a:solidFill>
                  <a:srgbClr val="00BFC3"/>
                </a:solidFill>
              </a:rPr>
              <a:t>Administrators</a:t>
            </a:r>
            <a:r>
              <a:rPr lang="en-GB" dirty="0" smtClean="0"/>
              <a:t> </a:t>
            </a:r>
            <a:r>
              <a:rPr lang="en-GB" dirty="0"/>
              <a:t>– A worker or long term volunteer at </a:t>
            </a:r>
            <a:r>
              <a:rPr lang="en-GB" dirty="0" err="1"/>
              <a:t>Izzy’s</a:t>
            </a:r>
            <a:r>
              <a:rPr lang="en-GB" dirty="0"/>
              <a:t> Promise. Has had extensive support and RA awareness training, is PVG checked and has signed a confidentiality agreement. This person is responsible for all of the upkeep of the forum. They can ban members and access all areas of the forum including PMs and chat logs (in exceptional circumstances only, i.e. a person is reported as being abusive etc. PMs and chat logs are not routinely monitored in anyway) </a:t>
            </a:r>
            <a:endParaRPr lang="en-GB" dirty="0" smtClean="0"/>
          </a:p>
          <a:p>
            <a:pPr marL="342900" indent="-342900">
              <a:buFont typeface="Arial"/>
              <a:buChar char="•"/>
            </a:pPr>
            <a:endParaRPr lang="en-GB" dirty="0"/>
          </a:p>
          <a:p>
            <a:pPr marL="342900" indent="-342900">
              <a:buFont typeface="Arial"/>
              <a:buChar char="•"/>
            </a:pPr>
            <a:endParaRPr lang="en-US" dirty="0"/>
          </a:p>
        </p:txBody>
      </p:sp>
      <p:sp>
        <p:nvSpPr>
          <p:cNvPr id="4" name="TextBox 3"/>
          <p:cNvSpPr txBox="1"/>
          <p:nvPr/>
        </p:nvSpPr>
        <p:spPr>
          <a:xfrm>
            <a:off x="703715" y="4908071"/>
            <a:ext cx="7740861" cy="1477328"/>
          </a:xfrm>
          <a:prstGeom prst="rect">
            <a:avLst/>
          </a:prstGeom>
          <a:noFill/>
        </p:spPr>
        <p:txBody>
          <a:bodyPr wrap="square" rtlCol="0">
            <a:spAutoFit/>
          </a:bodyPr>
          <a:lstStyle/>
          <a:p>
            <a:r>
              <a:rPr lang="en-US" dirty="0">
                <a:solidFill>
                  <a:schemeClr val="tx2"/>
                </a:solidFill>
              </a:rPr>
              <a:t>S</a:t>
            </a:r>
            <a:r>
              <a:rPr lang="en-US" dirty="0" smtClean="0">
                <a:solidFill>
                  <a:schemeClr val="tx2"/>
                </a:solidFill>
              </a:rPr>
              <a:t>urvivors </a:t>
            </a:r>
            <a:r>
              <a:rPr lang="en-US" dirty="0">
                <a:solidFill>
                  <a:schemeClr val="tx2"/>
                </a:solidFill>
              </a:rPr>
              <a:t>run </a:t>
            </a:r>
            <a:r>
              <a:rPr lang="en-US" dirty="0" smtClean="0">
                <a:solidFill>
                  <a:schemeClr val="tx2"/>
                </a:solidFill>
              </a:rPr>
              <a:t>the forum </a:t>
            </a:r>
            <a:r>
              <a:rPr lang="en-US" dirty="0">
                <a:solidFill>
                  <a:schemeClr val="tx2"/>
                </a:solidFill>
              </a:rPr>
              <a:t>themselves and no one (staff or volunteers) interferes unless asked by the survivors. </a:t>
            </a:r>
            <a:r>
              <a:rPr lang="en-US" dirty="0" smtClean="0">
                <a:solidFill>
                  <a:schemeClr val="tx2"/>
                </a:solidFill>
              </a:rPr>
              <a:t>This </a:t>
            </a:r>
            <a:r>
              <a:rPr lang="en-US" dirty="0">
                <a:solidFill>
                  <a:schemeClr val="tx2"/>
                </a:solidFill>
              </a:rPr>
              <a:t>is their space and they are adults who are able to support one another and solve their own problems if any arise.</a:t>
            </a:r>
          </a:p>
          <a:p>
            <a:endParaRPr lang="en-US" dirty="0"/>
          </a:p>
        </p:txBody>
      </p:sp>
    </p:spTree>
    <p:extLst>
      <p:ext uri="{BB962C8B-B14F-4D97-AF65-F5344CB8AC3E}">
        <p14:creationId xmlns:p14="http://schemas.microsoft.com/office/powerpoint/2010/main" val="380119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a:xfrm>
            <a:off x="457199" y="1524318"/>
            <a:ext cx="8261997" cy="4957386"/>
          </a:xfrm>
        </p:spPr>
        <p:txBody>
          <a:bodyPr>
            <a:normAutofit fontScale="85000" lnSpcReduction="20000"/>
          </a:bodyPr>
          <a:lstStyle/>
          <a:p>
            <a:r>
              <a:rPr lang="en-US" dirty="0" smtClean="0"/>
              <a:t>The rules of the forum were set by survivors. No one dictates or censors (unless asked to by a survivor). Survivors are free to decide what is talked about. Moderators and admins can delete posts that do not follow the rules or remove users that breach confidentiality. </a:t>
            </a:r>
          </a:p>
          <a:p>
            <a:endParaRPr lang="en-US" dirty="0" smtClean="0"/>
          </a:p>
          <a:p>
            <a:pPr marL="457200" indent="-457200">
              <a:buFont typeface="+mj-lt"/>
              <a:buAutoNum type="arabicPeriod"/>
            </a:pPr>
            <a:r>
              <a:rPr lang="en-GB" dirty="0"/>
              <a:t>Be nice! That’s the main thing really  </a:t>
            </a:r>
            <a:endParaRPr lang="en-GB" dirty="0" smtClean="0"/>
          </a:p>
          <a:p>
            <a:endParaRPr lang="en-GB" dirty="0" smtClean="0"/>
          </a:p>
          <a:p>
            <a:pPr marL="457200" indent="-457200">
              <a:buFont typeface="+mj-lt"/>
              <a:buAutoNum type="arabicPeriod"/>
            </a:pPr>
            <a:r>
              <a:rPr lang="en-GB" dirty="0" smtClean="0"/>
              <a:t> No </a:t>
            </a:r>
            <a:r>
              <a:rPr lang="en-GB" dirty="0"/>
              <a:t>insults threats put downs etc. </a:t>
            </a:r>
            <a:br>
              <a:rPr lang="en-GB" dirty="0"/>
            </a:br>
            <a:endParaRPr lang="en-GB" dirty="0"/>
          </a:p>
          <a:p>
            <a:pPr marL="457200" indent="-457200">
              <a:buFont typeface="+mj-lt"/>
              <a:buAutoNum type="arabicPeriod"/>
            </a:pPr>
            <a:r>
              <a:rPr lang="en-GB" dirty="0" smtClean="0"/>
              <a:t>Please </a:t>
            </a:r>
            <a:r>
              <a:rPr lang="en-GB" dirty="0"/>
              <a:t>use trigger warnings if you think your post may be triggering and/or upsetting to others.</a:t>
            </a:r>
          </a:p>
          <a:p>
            <a:pPr marL="457200" indent="-457200">
              <a:buFont typeface="+mj-lt"/>
              <a:buAutoNum type="arabicPeriod"/>
            </a:pPr>
            <a:r>
              <a:rPr lang="en-GB" dirty="0"/>
              <a:t>Please keep communication with people you know from the forum on the forum. Posts with addresses or personal phone numbers </a:t>
            </a:r>
            <a:r>
              <a:rPr lang="en-GB" dirty="0" smtClean="0"/>
              <a:t>etc. </a:t>
            </a:r>
            <a:r>
              <a:rPr lang="en-GB" dirty="0"/>
              <a:t>will be deleted. </a:t>
            </a:r>
            <a:endParaRPr lang="en-GB" dirty="0" smtClean="0"/>
          </a:p>
          <a:p>
            <a:endParaRPr lang="en-GB" dirty="0" smtClean="0"/>
          </a:p>
          <a:p>
            <a:pPr marL="457200" indent="-457200">
              <a:buFont typeface="+mj-lt"/>
              <a:buAutoNum type="arabicPeriod"/>
            </a:pPr>
            <a:r>
              <a:rPr lang="en-GB" dirty="0" smtClean="0"/>
              <a:t>Please </a:t>
            </a:r>
            <a:r>
              <a:rPr lang="en-GB" dirty="0"/>
              <a:t>if you can look out for other people’s safety as well as your own on the forum and if there’s a problem please contact a moderator. </a:t>
            </a:r>
            <a:br>
              <a:rPr lang="en-GB" dirty="0"/>
            </a:br>
            <a:endParaRPr lang="en-US" dirty="0" smtClean="0"/>
          </a:p>
        </p:txBody>
      </p:sp>
    </p:spTree>
    <p:extLst>
      <p:ext uri="{BB962C8B-B14F-4D97-AF65-F5344CB8AC3E}">
        <p14:creationId xmlns:p14="http://schemas.microsoft.com/office/powerpoint/2010/main" val="1761785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and safety </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Arial"/>
              <a:buChar char="•"/>
            </a:pPr>
            <a:r>
              <a:rPr lang="en-GB" dirty="0"/>
              <a:t>Please be respectful of everyone’s confidentiality on the forum. </a:t>
            </a:r>
            <a:endParaRPr lang="en-GB" dirty="0" smtClean="0"/>
          </a:p>
          <a:p>
            <a:pPr marL="342900" indent="-342900">
              <a:buFont typeface="Arial"/>
              <a:buChar char="•"/>
            </a:pPr>
            <a:endParaRPr lang="en-GB" dirty="0"/>
          </a:p>
          <a:p>
            <a:pPr marL="457200" indent="-457200">
              <a:buFont typeface="Arial"/>
              <a:buChar char="•"/>
            </a:pPr>
            <a:r>
              <a:rPr lang="en-GB" dirty="0"/>
              <a:t>Do not take screenshots. </a:t>
            </a:r>
            <a:br>
              <a:rPr lang="en-GB" dirty="0"/>
            </a:br>
            <a:endParaRPr lang="en-GB" dirty="0"/>
          </a:p>
          <a:p>
            <a:pPr marL="457200" indent="-457200">
              <a:buFont typeface="Arial"/>
              <a:buChar char="•"/>
            </a:pPr>
            <a:r>
              <a:rPr lang="en-GB" dirty="0" smtClean="0"/>
              <a:t>Do </a:t>
            </a:r>
            <a:r>
              <a:rPr lang="en-GB" dirty="0"/>
              <a:t>not share anything that someone else has written here without that person’s permission. </a:t>
            </a:r>
          </a:p>
          <a:p>
            <a:pPr marL="457200" indent="-457200">
              <a:buFont typeface="Arial"/>
              <a:buChar char="•"/>
            </a:pPr>
            <a:endParaRPr lang="en-GB" dirty="0" smtClean="0"/>
          </a:p>
          <a:p>
            <a:pPr marL="457200" indent="-457200">
              <a:buFont typeface="Arial"/>
              <a:buChar char="•"/>
            </a:pPr>
            <a:r>
              <a:rPr lang="en-GB" dirty="0"/>
              <a:t>Be aware that whilst we keep this forum as safe a space as possible it is still an online place that other people can access so be careful what you write. There are private post sections that only admins mods and support staff can see. There are also PMs. But everything else that doesn’t have a separate password can be seen by anyone that makes an account here. </a:t>
            </a:r>
          </a:p>
          <a:p>
            <a:pPr marL="457200" indent="-457200">
              <a:buFont typeface="+mj-lt"/>
              <a:buAutoNum type="arabicPeriod"/>
            </a:pPr>
            <a:endParaRPr lang="en-GB" dirty="0"/>
          </a:p>
          <a:p>
            <a:endParaRPr lang="en-US" dirty="0"/>
          </a:p>
        </p:txBody>
      </p:sp>
    </p:spTree>
    <p:extLst>
      <p:ext uri="{BB962C8B-B14F-4D97-AF65-F5344CB8AC3E}">
        <p14:creationId xmlns:p14="http://schemas.microsoft.com/office/powerpoint/2010/main" val="3309226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and safety (</a:t>
            </a:r>
            <a:r>
              <a:rPr lang="en-US" dirty="0" smtClean="0"/>
              <a:t>cont.)  </a:t>
            </a:r>
            <a:endParaRPr lang="en-US" dirty="0"/>
          </a:p>
        </p:txBody>
      </p:sp>
      <p:sp>
        <p:nvSpPr>
          <p:cNvPr id="3" name="Content Placeholder 2"/>
          <p:cNvSpPr>
            <a:spLocks noGrp="1"/>
          </p:cNvSpPr>
          <p:nvPr>
            <p:ph idx="1"/>
          </p:nvPr>
        </p:nvSpPr>
        <p:spPr/>
        <p:txBody>
          <a:bodyPr/>
          <a:lstStyle/>
          <a:p>
            <a:pPr marL="342900" indent="-342900">
              <a:buFont typeface="Arial"/>
              <a:buChar char="•"/>
            </a:pPr>
            <a:r>
              <a:rPr lang="en-GB" dirty="0" smtClean="0"/>
              <a:t>If </a:t>
            </a:r>
            <a:r>
              <a:rPr lang="en-GB" dirty="0"/>
              <a:t>you see something written that you think may place the author at risk please let a </a:t>
            </a:r>
            <a:r>
              <a:rPr lang="en-GB" dirty="0" smtClean="0"/>
              <a:t>moderator </a:t>
            </a:r>
            <a:r>
              <a:rPr lang="en-GB" dirty="0"/>
              <a:t>or admin know. </a:t>
            </a:r>
          </a:p>
          <a:p>
            <a:pPr marL="342900" indent="-342900">
              <a:buFont typeface="Arial"/>
              <a:buChar char="•"/>
            </a:pPr>
            <a:r>
              <a:rPr lang="en-GB" dirty="0" smtClean="0"/>
              <a:t>If </a:t>
            </a:r>
            <a:r>
              <a:rPr lang="en-GB" dirty="0"/>
              <a:t>anyone is abusive towards you or anyone else on the forum please let an admin or mod know about this.</a:t>
            </a:r>
          </a:p>
          <a:p>
            <a:r>
              <a:rPr lang="en-GB" dirty="0"/>
              <a:t> </a:t>
            </a:r>
          </a:p>
          <a:p>
            <a:endParaRPr lang="en-US" dirty="0"/>
          </a:p>
        </p:txBody>
      </p:sp>
    </p:spTree>
    <p:extLst>
      <p:ext uri="{BB962C8B-B14F-4D97-AF65-F5344CB8AC3E}">
        <p14:creationId xmlns:p14="http://schemas.microsoft.com/office/powerpoint/2010/main" val="2174830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RA survivors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Lack </a:t>
            </a:r>
            <a:r>
              <a:rPr lang="en-GB" dirty="0"/>
              <a:t>of pressure to post</a:t>
            </a:r>
            <a:r>
              <a:rPr lang="en-GB" dirty="0" smtClean="0"/>
              <a:t>.</a:t>
            </a:r>
            <a:r>
              <a:rPr lang="en-GB" dirty="0"/>
              <a:t> </a:t>
            </a:r>
            <a:r>
              <a:rPr lang="en-GB" dirty="0" smtClean="0"/>
              <a:t> </a:t>
            </a:r>
          </a:p>
          <a:p>
            <a:pPr marL="457200" indent="-457200">
              <a:buFont typeface="+mj-lt"/>
              <a:buAutoNum type="arabicPeriod"/>
            </a:pPr>
            <a:r>
              <a:rPr lang="en-GB" dirty="0" smtClean="0"/>
              <a:t>Anonymity </a:t>
            </a:r>
          </a:p>
          <a:p>
            <a:pPr marL="457200" indent="-457200">
              <a:buFont typeface="+mj-lt"/>
              <a:buAutoNum type="arabicPeriod"/>
            </a:pPr>
            <a:r>
              <a:rPr lang="en-GB" dirty="0"/>
              <a:t>Rules/Guidelines for forum users. </a:t>
            </a:r>
            <a:endParaRPr lang="en-GB" dirty="0" smtClean="0"/>
          </a:p>
          <a:p>
            <a:pPr marL="457200" indent="-457200">
              <a:buFont typeface="+mj-lt"/>
              <a:buAutoNum type="arabicPeriod"/>
            </a:pPr>
            <a:r>
              <a:rPr lang="en-GB" dirty="0" smtClean="0"/>
              <a:t>Simple layout </a:t>
            </a:r>
          </a:p>
          <a:p>
            <a:pPr marL="457200" indent="-457200">
              <a:buFont typeface="+mj-lt"/>
              <a:buAutoNum type="arabicPeriod"/>
            </a:pPr>
            <a:r>
              <a:rPr lang="en-GB" dirty="0" smtClean="0"/>
              <a:t>Content </a:t>
            </a:r>
          </a:p>
          <a:p>
            <a:pPr marL="457200" indent="-457200">
              <a:buFont typeface="+mj-lt"/>
              <a:buAutoNum type="arabicPeriod"/>
            </a:pPr>
            <a:r>
              <a:rPr lang="en-GB" dirty="0" smtClean="0"/>
              <a:t>Members Attitudes</a:t>
            </a:r>
          </a:p>
          <a:p>
            <a:pPr marL="457200" indent="-457200">
              <a:buFont typeface="+mj-lt"/>
              <a:buAutoNum type="arabicPeriod"/>
            </a:pPr>
            <a:r>
              <a:rPr lang="en-GB" dirty="0" smtClean="0"/>
              <a:t>Belonging</a:t>
            </a:r>
          </a:p>
          <a:p>
            <a:pPr marL="457200" indent="-457200">
              <a:buFont typeface="+mj-lt"/>
              <a:buAutoNum type="arabicPeriod"/>
            </a:pPr>
            <a:r>
              <a:rPr lang="en-GB" dirty="0" smtClean="0"/>
              <a:t>Acceptance of DID</a:t>
            </a:r>
          </a:p>
          <a:p>
            <a:pPr marL="457200" indent="-457200">
              <a:buFont typeface="+mj-lt"/>
              <a:buAutoNum type="arabicPeriod"/>
            </a:pPr>
            <a:r>
              <a:rPr lang="en-GB" dirty="0" smtClean="0"/>
              <a:t>Companionship</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US" dirty="0"/>
          </a:p>
        </p:txBody>
      </p:sp>
    </p:spTree>
    <p:extLst>
      <p:ext uri="{BB962C8B-B14F-4D97-AF65-F5344CB8AC3E}">
        <p14:creationId xmlns:p14="http://schemas.microsoft.com/office/powerpoint/2010/main" val="3202827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survivors use the forum</a:t>
            </a:r>
            <a:endParaRPr lang="en-US" dirty="0"/>
          </a:p>
        </p:txBody>
      </p:sp>
      <p:sp>
        <p:nvSpPr>
          <p:cNvPr id="3" name="Content Placeholder 2"/>
          <p:cNvSpPr>
            <a:spLocks noGrp="1"/>
          </p:cNvSpPr>
          <p:nvPr>
            <p:ph idx="1"/>
          </p:nvPr>
        </p:nvSpPr>
        <p:spPr>
          <a:xfrm>
            <a:off x="457200" y="1888067"/>
            <a:ext cx="7620000" cy="4373563"/>
          </a:xfrm>
        </p:spPr>
        <p:txBody>
          <a:bodyPr>
            <a:normAutofit fontScale="70000" lnSpcReduction="20000"/>
          </a:bodyPr>
          <a:lstStyle/>
          <a:p>
            <a:pPr marL="457200" indent="-457200">
              <a:buFont typeface="Arial"/>
              <a:buChar char="•"/>
            </a:pPr>
            <a:r>
              <a:rPr lang="en-GB" sz="2600" dirty="0"/>
              <a:t>To see if anyone else has been through a similar situation and can offer any ideas of what might help or what’s helped them.   </a:t>
            </a:r>
            <a:endParaRPr lang="en-GB" sz="2600" dirty="0" smtClean="0"/>
          </a:p>
          <a:p>
            <a:pPr marL="457200" indent="-457200">
              <a:buFont typeface="Arial"/>
              <a:buChar char="•"/>
            </a:pPr>
            <a:r>
              <a:rPr lang="en-GB" sz="2600" dirty="0">
                <a:solidFill>
                  <a:srgbClr val="00BFC3"/>
                </a:solidFill>
              </a:rPr>
              <a:t>To try out how it feels to ‘talk about something</a:t>
            </a:r>
            <a:r>
              <a:rPr lang="en-GB" sz="2600" dirty="0"/>
              <a:t>’ in an anonymous way before taking it to therapy. </a:t>
            </a:r>
            <a:endParaRPr lang="en-GB" sz="2600" dirty="0" smtClean="0"/>
          </a:p>
          <a:p>
            <a:pPr marL="457200" indent="-457200">
              <a:buFont typeface="Arial"/>
              <a:buChar char="•"/>
            </a:pPr>
            <a:r>
              <a:rPr lang="en-GB" sz="2600" dirty="0" smtClean="0">
                <a:solidFill>
                  <a:schemeClr val="tx2"/>
                </a:solidFill>
              </a:rPr>
              <a:t>To </a:t>
            </a:r>
            <a:r>
              <a:rPr lang="en-GB" sz="2600" dirty="0">
                <a:solidFill>
                  <a:schemeClr val="tx2"/>
                </a:solidFill>
              </a:rPr>
              <a:t>break the isolation</a:t>
            </a:r>
            <a:r>
              <a:rPr lang="en-GB" sz="2600" dirty="0"/>
              <a:t>. </a:t>
            </a:r>
            <a:r>
              <a:rPr lang="en-GB" sz="2600" dirty="0" smtClean="0"/>
              <a:t>“You </a:t>
            </a:r>
            <a:r>
              <a:rPr lang="en-GB" sz="2600" dirty="0"/>
              <a:t>cannot talk about extreme abuse to most people because it is too far off their radar and they cannot cope. Add to that mind control and you might as well be talking about alien abduction. In the words of my best friend when I first told her - ‘</a:t>
            </a:r>
            <a:r>
              <a:rPr lang="en-GB" sz="2600" i="1" dirty="0"/>
              <a:t>Blimey, it sounds like a cross between a sci-fi film and a horror film.</a:t>
            </a:r>
            <a:r>
              <a:rPr lang="en-GB" sz="2600" dirty="0"/>
              <a:t>’ I rolled about with laughter at the time, but actually there’s a truth in it. we can talk about anything to do with the extreme abuse because other people have been through similar experiences and are living with similar effects and that means we don’t feel so alone or so different from other people</a:t>
            </a:r>
            <a:r>
              <a:rPr lang="en-GB" sz="2600" dirty="0" smtClean="0"/>
              <a:t>.”</a:t>
            </a:r>
            <a:endParaRPr lang="en-GB" sz="2600" dirty="0"/>
          </a:p>
          <a:p>
            <a:pPr marL="457200" indent="-457200">
              <a:buFont typeface="+mj-lt"/>
              <a:buAutoNum type="arabicPeriod"/>
            </a:pPr>
            <a:endParaRPr lang="en-GB" dirty="0" smtClean="0"/>
          </a:p>
          <a:p>
            <a:pPr marL="457200" indent="-457200">
              <a:buFont typeface="+mj-lt"/>
              <a:buAutoNum type="arabicPeriod"/>
            </a:pPr>
            <a:endParaRPr lang="en-GB"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49125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R.A.N.S</a:t>
            </a:r>
            <a:endParaRPr lang="en-US" dirty="0"/>
          </a:p>
        </p:txBody>
      </p:sp>
      <p:sp>
        <p:nvSpPr>
          <p:cNvPr id="3" name="Content Placeholder 2"/>
          <p:cNvSpPr>
            <a:spLocks noGrp="1"/>
          </p:cNvSpPr>
          <p:nvPr>
            <p:ph idx="1"/>
          </p:nvPr>
        </p:nvSpPr>
        <p:spPr>
          <a:xfrm>
            <a:off x="457200" y="1752600"/>
            <a:ext cx="7620000" cy="4580366"/>
          </a:xfrm>
        </p:spPr>
        <p:txBody>
          <a:bodyPr>
            <a:normAutofit/>
          </a:bodyPr>
          <a:lstStyle/>
          <a:p>
            <a:pPr marL="342900" indent="-342900">
              <a:buFont typeface="Arial"/>
              <a:buChar char="•"/>
            </a:pPr>
            <a:r>
              <a:rPr lang="en-GB" dirty="0"/>
              <a:t>RANS (Ritual Abuse Network Scotland) </a:t>
            </a:r>
            <a:r>
              <a:rPr lang="en-GB" dirty="0" smtClean="0"/>
              <a:t>was started and is</a:t>
            </a:r>
            <a:r>
              <a:rPr lang="en-GB" dirty="0"/>
              <a:t> based in Dundee</a:t>
            </a:r>
            <a:r>
              <a:rPr lang="en-GB" dirty="0" smtClean="0"/>
              <a:t>, Scotland. In </a:t>
            </a:r>
            <a:r>
              <a:rPr lang="en-GB" dirty="0"/>
              <a:t>today’s global society we know we </a:t>
            </a:r>
            <a:r>
              <a:rPr lang="en-GB" dirty="0" smtClean="0"/>
              <a:t>can help </a:t>
            </a:r>
            <a:r>
              <a:rPr lang="en-GB" dirty="0"/>
              <a:t>anyone, world wide</a:t>
            </a:r>
            <a:r>
              <a:rPr lang="en-GB" dirty="0" smtClean="0"/>
              <a:t>.</a:t>
            </a:r>
          </a:p>
          <a:p>
            <a:pPr marL="342900" indent="-342900">
              <a:buFont typeface="Arial"/>
              <a:buChar char="•"/>
            </a:pPr>
            <a:endParaRPr lang="en-GB" dirty="0"/>
          </a:p>
          <a:p>
            <a:pPr marL="342900" indent="-342900">
              <a:buFont typeface="Arial"/>
              <a:buChar char="•"/>
            </a:pPr>
            <a:r>
              <a:rPr lang="en-GB" dirty="0" smtClean="0"/>
              <a:t>RANS </a:t>
            </a:r>
            <a:r>
              <a:rPr lang="en-GB" dirty="0"/>
              <a:t>offers an informative and useful resource library and a safe and secure online space for </a:t>
            </a:r>
            <a:r>
              <a:rPr lang="en-GB" dirty="0" smtClean="0"/>
              <a:t>all survivors</a:t>
            </a:r>
            <a:r>
              <a:rPr lang="en-GB" dirty="0" smtClean="0"/>
              <a:t> of ritual or organised abuse anywhere </a:t>
            </a:r>
            <a:r>
              <a:rPr lang="en-GB" dirty="0"/>
              <a:t>in the </a:t>
            </a:r>
            <a:r>
              <a:rPr lang="en-GB" dirty="0" smtClean="0"/>
              <a:t>world</a:t>
            </a:r>
            <a:r>
              <a:rPr lang="en-GB" dirty="0"/>
              <a:t>.</a:t>
            </a:r>
            <a:endParaRPr lang="en-GB" dirty="0" smtClean="0"/>
          </a:p>
          <a:p>
            <a:pPr marL="342900" indent="-342900">
              <a:buFont typeface="Arial"/>
              <a:buChar char="•"/>
            </a:pPr>
            <a:r>
              <a:rPr lang="en-GB" dirty="0" smtClean="0"/>
              <a:t>This </a:t>
            </a:r>
            <a:r>
              <a:rPr lang="en-GB" dirty="0"/>
              <a:t>online space empowers survivors to talk and seek out the support they need in an understanding forum </a:t>
            </a:r>
            <a:r>
              <a:rPr lang="en-GB" dirty="0" smtClean="0"/>
              <a:t>built </a:t>
            </a:r>
            <a:r>
              <a:rPr lang="en-GB" dirty="0"/>
              <a:t>upon over 2 decades experience in ritual abuse. </a:t>
            </a:r>
          </a:p>
          <a:p>
            <a:endParaRPr lang="en-GB" dirty="0"/>
          </a:p>
          <a:p>
            <a:endParaRPr lang="en-US" dirty="0"/>
          </a:p>
        </p:txBody>
      </p:sp>
      <p:sp>
        <p:nvSpPr>
          <p:cNvPr id="4" name="TextBox 3"/>
          <p:cNvSpPr txBox="1"/>
          <p:nvPr/>
        </p:nvSpPr>
        <p:spPr>
          <a:xfrm>
            <a:off x="3553840" y="455843"/>
            <a:ext cx="5389119" cy="461665"/>
          </a:xfrm>
          <a:prstGeom prst="rect">
            <a:avLst/>
          </a:prstGeom>
          <a:noFill/>
        </p:spPr>
        <p:txBody>
          <a:bodyPr wrap="square" rtlCol="0">
            <a:spAutoFit/>
          </a:bodyPr>
          <a:lstStyle/>
          <a:p>
            <a:r>
              <a:rPr lang="en-US" sz="2400" b="1" i="1" dirty="0" smtClean="0"/>
              <a:t>“Created by survivors </a:t>
            </a:r>
            <a:endParaRPr lang="en-US" sz="2400" b="1" i="1" dirty="0"/>
          </a:p>
        </p:txBody>
      </p:sp>
      <p:sp>
        <p:nvSpPr>
          <p:cNvPr id="5" name="TextBox 4"/>
          <p:cNvSpPr txBox="1"/>
          <p:nvPr/>
        </p:nvSpPr>
        <p:spPr>
          <a:xfrm>
            <a:off x="5193744" y="917508"/>
            <a:ext cx="3288828" cy="461665"/>
          </a:xfrm>
          <a:prstGeom prst="rect">
            <a:avLst/>
          </a:prstGeom>
          <a:noFill/>
        </p:spPr>
        <p:txBody>
          <a:bodyPr wrap="square" rtlCol="0">
            <a:spAutoFit/>
          </a:bodyPr>
          <a:lstStyle/>
          <a:p>
            <a:r>
              <a:rPr lang="en-US" sz="2400" b="1" i="1" dirty="0" smtClean="0"/>
              <a:t>For survivors.”</a:t>
            </a:r>
            <a:endParaRPr lang="en-US" sz="2400" b="1" i="1" dirty="0"/>
          </a:p>
        </p:txBody>
      </p:sp>
    </p:spTree>
    <p:extLst>
      <p:ext uri="{BB962C8B-B14F-4D97-AF65-F5344CB8AC3E}">
        <p14:creationId xmlns:p14="http://schemas.microsoft.com/office/powerpoint/2010/main" val="8948794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survivors use the forum (</a:t>
            </a:r>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Arial"/>
              <a:buChar char="•"/>
            </a:pPr>
            <a:r>
              <a:rPr lang="en-US" dirty="0" smtClean="0">
                <a:solidFill>
                  <a:srgbClr val="00BFC3"/>
                </a:solidFill>
              </a:rPr>
              <a:t>Live chats</a:t>
            </a:r>
            <a:r>
              <a:rPr lang="en-US" dirty="0" smtClean="0"/>
              <a:t>. </a:t>
            </a:r>
            <a:r>
              <a:rPr lang="en-US" dirty="0" smtClean="0"/>
              <a:t>“</a:t>
            </a:r>
            <a:r>
              <a:rPr lang="en-GB" dirty="0"/>
              <a:t>W</a:t>
            </a:r>
            <a:r>
              <a:rPr lang="en-GB" dirty="0" smtClean="0"/>
              <a:t>e </a:t>
            </a:r>
            <a:r>
              <a:rPr lang="en-GB" dirty="0"/>
              <a:t>have live chat and we tend to go into some deep, personal issues in the chat room and that live chat is really helpful as it’s the only place we can chat with other survivors of RA in this way. There's always a moderator or administrator in the </a:t>
            </a:r>
            <a:r>
              <a:rPr lang="en-GB" dirty="0" err="1"/>
              <a:t>chatroom</a:t>
            </a:r>
            <a:r>
              <a:rPr lang="en-GB" dirty="0"/>
              <a:t> which is supportive and helps us feel '</a:t>
            </a:r>
            <a:r>
              <a:rPr lang="en-GB" dirty="0" smtClean="0"/>
              <a:t>safer’.</a:t>
            </a:r>
            <a:r>
              <a:rPr lang="en-GB" dirty="0"/>
              <a:t> And it’s deleted minutes after the </a:t>
            </a:r>
            <a:r>
              <a:rPr lang="en-GB" dirty="0" err="1"/>
              <a:t>chatroom</a:t>
            </a:r>
            <a:r>
              <a:rPr lang="en-GB" dirty="0"/>
              <a:t> session closes and that’s wonderful because it means you can be freer about what you say knowing that only the people in the </a:t>
            </a:r>
            <a:r>
              <a:rPr lang="en-GB" dirty="0" err="1"/>
              <a:t>chatroom</a:t>
            </a:r>
            <a:r>
              <a:rPr lang="en-GB" dirty="0"/>
              <a:t> will know what you’ve said</a:t>
            </a:r>
            <a:r>
              <a:rPr lang="en-GB" dirty="0" smtClean="0"/>
              <a:t>.”</a:t>
            </a:r>
          </a:p>
          <a:p>
            <a:pPr marL="457200" indent="-457200">
              <a:buFont typeface="Arial"/>
              <a:buChar char="•"/>
            </a:pPr>
            <a:r>
              <a:rPr lang="en-GB" dirty="0" smtClean="0">
                <a:solidFill>
                  <a:srgbClr val="00BFC3"/>
                </a:solidFill>
              </a:rPr>
              <a:t>Private messaging function </a:t>
            </a:r>
            <a:r>
              <a:rPr lang="en-GB" dirty="0" smtClean="0"/>
              <a:t>to talk about more personal details with other users. </a:t>
            </a:r>
          </a:p>
          <a:p>
            <a:pPr marL="457200" indent="-457200">
              <a:buFont typeface="Arial"/>
              <a:buChar char="•"/>
            </a:pPr>
            <a:r>
              <a:rPr lang="en-GB" dirty="0">
                <a:solidFill>
                  <a:srgbClr val="00BFC3"/>
                </a:solidFill>
              </a:rPr>
              <a:t>To explore and uncover important details for recovery. </a:t>
            </a:r>
            <a:r>
              <a:rPr lang="en-GB" dirty="0" smtClean="0"/>
              <a:t>“By </a:t>
            </a:r>
            <a:r>
              <a:rPr lang="en-GB" dirty="0"/>
              <a:t>writing about something that’s to do with the abuse, the cult, my healing or everyday life, it helps me formulate my thoughts and often helps me realise something important about my own situation</a:t>
            </a:r>
            <a:r>
              <a:rPr lang="en-GB" dirty="0" smtClean="0"/>
              <a:t>.”</a:t>
            </a:r>
            <a:endParaRPr lang="en-GB" dirty="0"/>
          </a:p>
          <a:p>
            <a:pPr marL="342900" indent="-342900">
              <a:buFont typeface="Arial"/>
              <a:buChar char="•"/>
            </a:pPr>
            <a:endParaRPr lang="en-GB" dirty="0" smtClean="0"/>
          </a:p>
          <a:p>
            <a:pPr marL="342900" indent="-342900">
              <a:buFont typeface="Arial"/>
              <a:buChar char="•"/>
            </a:pPr>
            <a:endParaRPr lang="en-GB" dirty="0">
              <a:solidFill>
                <a:srgbClr val="00BFC3"/>
              </a:solidFill>
            </a:endParaRPr>
          </a:p>
          <a:p>
            <a:endParaRPr lang="en-US" dirty="0"/>
          </a:p>
        </p:txBody>
      </p:sp>
    </p:spTree>
    <p:extLst>
      <p:ext uri="{BB962C8B-B14F-4D97-AF65-F5344CB8AC3E}">
        <p14:creationId xmlns:p14="http://schemas.microsoft.com/office/powerpoint/2010/main" val="3936176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Survivors use the forum (</a:t>
            </a:r>
            <a:r>
              <a:rPr lang="en-US" dirty="0" smtClean="0"/>
              <a:t>cont.)</a:t>
            </a:r>
            <a:endParaRPr lang="en-US" dirty="0"/>
          </a:p>
        </p:txBody>
      </p:sp>
      <p:sp>
        <p:nvSpPr>
          <p:cNvPr id="3" name="Content Placeholder 2"/>
          <p:cNvSpPr>
            <a:spLocks noGrp="1"/>
          </p:cNvSpPr>
          <p:nvPr>
            <p:ph idx="1"/>
          </p:nvPr>
        </p:nvSpPr>
        <p:spPr/>
        <p:txBody>
          <a:bodyPr/>
          <a:lstStyle/>
          <a:p>
            <a:pPr marL="342900" indent="-342900">
              <a:buFont typeface="Arial"/>
              <a:buChar char="•"/>
            </a:pPr>
            <a:r>
              <a:rPr lang="en-GB" dirty="0">
                <a:solidFill>
                  <a:srgbClr val="00BFC3"/>
                </a:solidFill>
              </a:rPr>
              <a:t>To help and support others. </a:t>
            </a:r>
            <a:r>
              <a:rPr lang="en-GB" dirty="0"/>
              <a:t>. </a:t>
            </a:r>
            <a:r>
              <a:rPr lang="en-GB" dirty="0" smtClean="0"/>
              <a:t>“I </a:t>
            </a:r>
            <a:r>
              <a:rPr lang="en-GB" dirty="0"/>
              <a:t>have been very lucky in having had 5 years of specialist therapy from a team and an individual therapist and if I am able to share some of the help they have given me then that makes me happy, especially as not everyone is as lucky as us with our therapy. For me that is an essential element of the 2-way process of being part of  a community</a:t>
            </a:r>
            <a:r>
              <a:rPr lang="en-GB" dirty="0" smtClean="0"/>
              <a:t>.”</a:t>
            </a:r>
          </a:p>
          <a:p>
            <a:pPr marL="342900" indent="-342900">
              <a:buFont typeface="Arial"/>
              <a:buChar char="•"/>
            </a:pPr>
            <a:endParaRPr lang="en-GB" dirty="0"/>
          </a:p>
          <a:p>
            <a:endParaRPr lang="en-US" dirty="0"/>
          </a:p>
        </p:txBody>
      </p:sp>
      <p:sp>
        <p:nvSpPr>
          <p:cNvPr id="4" name="Rectangular Callout 3"/>
          <p:cNvSpPr/>
          <p:nvPr/>
        </p:nvSpPr>
        <p:spPr>
          <a:xfrm>
            <a:off x="1066800" y="4148667"/>
            <a:ext cx="6654800" cy="1977496"/>
          </a:xfrm>
          <a:prstGeom prst="wedgeRectCallout">
            <a:avLst/>
          </a:prstGeom>
          <a:solidFill>
            <a:srgbClr val="00BFC3"/>
          </a:solidFill>
          <a:ln>
            <a:solidFill>
              <a:srgbClr val="0096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39333" y="4371836"/>
            <a:ext cx="5825067" cy="1754327"/>
          </a:xfrm>
          <a:prstGeom prst="rect">
            <a:avLst/>
          </a:prstGeom>
          <a:noFill/>
        </p:spPr>
        <p:txBody>
          <a:bodyPr wrap="square" rtlCol="0">
            <a:spAutoFit/>
          </a:bodyPr>
          <a:lstStyle/>
          <a:p>
            <a:r>
              <a:rPr lang="en-GB" dirty="0" smtClean="0">
                <a:solidFill>
                  <a:schemeClr val="bg1"/>
                </a:solidFill>
              </a:rPr>
              <a:t>“It </a:t>
            </a:r>
            <a:r>
              <a:rPr lang="en-GB" dirty="0">
                <a:solidFill>
                  <a:schemeClr val="bg1"/>
                </a:solidFill>
              </a:rPr>
              <a:t>feels like the people who set up the forum and currently run it really understand the pain of life when you are a survivor of ritual abuse and have created something incredibly special for us and it shows that they value us and care about us which is healing in itself</a:t>
            </a:r>
            <a:r>
              <a:rPr lang="en-GB"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1964328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of What the survivors say</a:t>
            </a:r>
            <a:endParaRPr lang="en-US" dirty="0"/>
          </a:p>
        </p:txBody>
      </p:sp>
      <p:sp>
        <p:nvSpPr>
          <p:cNvPr id="3" name="Content Placeholder 2"/>
          <p:cNvSpPr>
            <a:spLocks noGrp="1"/>
          </p:cNvSpPr>
          <p:nvPr>
            <p:ph idx="1"/>
          </p:nvPr>
        </p:nvSpPr>
        <p:spPr/>
        <p:txBody>
          <a:bodyPr/>
          <a:lstStyle/>
          <a:p>
            <a:endParaRPr lang="en-US" dirty="0"/>
          </a:p>
        </p:txBody>
      </p:sp>
      <p:sp>
        <p:nvSpPr>
          <p:cNvPr id="4" name="Rectangular Callout 3"/>
          <p:cNvSpPr/>
          <p:nvPr/>
        </p:nvSpPr>
        <p:spPr>
          <a:xfrm>
            <a:off x="600732" y="1524318"/>
            <a:ext cx="6264777" cy="3106157"/>
          </a:xfrm>
          <a:prstGeom prst="wedgeRectCallout">
            <a:avLst/>
          </a:prstGeom>
          <a:solidFill>
            <a:schemeClr val="tx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92516" y="1692981"/>
            <a:ext cx="5183459" cy="2954655"/>
          </a:xfrm>
          <a:prstGeom prst="rect">
            <a:avLst/>
          </a:prstGeom>
          <a:noFill/>
        </p:spPr>
        <p:txBody>
          <a:bodyPr wrap="square" rtlCol="0">
            <a:spAutoFit/>
          </a:bodyPr>
          <a:lstStyle/>
          <a:p>
            <a:r>
              <a:rPr lang="en-GB" sz="2400" dirty="0" smtClean="0">
                <a:solidFill>
                  <a:schemeClr val="bg1"/>
                </a:solidFill>
              </a:rPr>
              <a:t>“I </a:t>
            </a:r>
            <a:r>
              <a:rPr lang="en-GB" sz="2400" dirty="0">
                <a:solidFill>
                  <a:schemeClr val="bg1"/>
                </a:solidFill>
              </a:rPr>
              <a:t>like how this forum is from survivors to survivors. No one ever judges or observes. What makes this forum special is that we have been through similar stuff and have understanding and compassion that comes with that experience</a:t>
            </a:r>
            <a:r>
              <a:rPr lang="en-GB" sz="2400" dirty="0" smtClean="0">
                <a:solidFill>
                  <a:schemeClr val="bg1"/>
                </a:solidFill>
              </a:rPr>
              <a:t>.”</a:t>
            </a:r>
            <a:endParaRPr lang="en-GB" sz="2400" dirty="0">
              <a:solidFill>
                <a:schemeClr val="bg1"/>
              </a:solidFill>
            </a:endParaRPr>
          </a:p>
          <a:p>
            <a:endParaRPr lang="en-US" dirty="0"/>
          </a:p>
        </p:txBody>
      </p:sp>
      <p:sp>
        <p:nvSpPr>
          <p:cNvPr id="6" name="Rectangular Callout 5"/>
          <p:cNvSpPr/>
          <p:nvPr/>
        </p:nvSpPr>
        <p:spPr>
          <a:xfrm>
            <a:off x="4153633" y="4750257"/>
            <a:ext cx="4153633" cy="1681786"/>
          </a:xfrm>
          <a:prstGeom prst="wedgeRectCallout">
            <a:avLst/>
          </a:prstGeom>
          <a:solidFill>
            <a:schemeClr val="tx2"/>
          </a:solid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406763" y="4862383"/>
            <a:ext cx="3683274" cy="1569660"/>
          </a:xfrm>
          <a:prstGeom prst="rect">
            <a:avLst/>
          </a:prstGeom>
          <a:noFill/>
        </p:spPr>
        <p:txBody>
          <a:bodyPr wrap="square" rtlCol="0">
            <a:spAutoFit/>
          </a:bodyPr>
          <a:lstStyle/>
          <a:p>
            <a:r>
              <a:rPr lang="en-GB" sz="1600" dirty="0" smtClean="0">
                <a:solidFill>
                  <a:srgbClr val="FFFFFF"/>
                </a:solidFill>
              </a:rPr>
              <a:t>“All </a:t>
            </a:r>
            <a:r>
              <a:rPr lang="en-GB" sz="1600" dirty="0">
                <a:solidFill>
                  <a:srgbClr val="FFFFFF"/>
                </a:solidFill>
              </a:rPr>
              <a:t>my parts can be themselves and I don't have to pretend that I do not have DID. And I do not have to pretend like I haven't been through some really horrible stuff which caused the DID</a:t>
            </a:r>
            <a:r>
              <a:rPr lang="en-GB" sz="1600" dirty="0" smtClean="0">
                <a:solidFill>
                  <a:srgbClr val="FFFFFF"/>
                </a:solidFill>
              </a:rPr>
              <a:t>.”</a:t>
            </a:r>
            <a:endParaRPr lang="en-US" sz="1600" dirty="0">
              <a:solidFill>
                <a:srgbClr val="FFFFFF"/>
              </a:solidFill>
            </a:endParaRPr>
          </a:p>
        </p:txBody>
      </p:sp>
    </p:spTree>
    <p:extLst>
      <p:ext uri="{BB962C8B-B14F-4D97-AF65-F5344CB8AC3E}">
        <p14:creationId xmlns:p14="http://schemas.microsoft.com/office/powerpoint/2010/main" val="2652825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446258" y="446188"/>
            <a:ext cx="8238611" cy="3947051"/>
          </a:xfrm>
          <a:prstGeom prst="wedgeRectCallout">
            <a:avLst>
              <a:gd name="adj1" fmla="val -21041"/>
              <a:gd name="adj2" fmla="val 63003"/>
            </a:avLst>
          </a:prstGeom>
          <a:solidFill>
            <a:schemeClr val="tx2"/>
          </a:solid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75352" y="634961"/>
            <a:ext cx="7483405" cy="3970318"/>
          </a:xfrm>
          <a:prstGeom prst="rect">
            <a:avLst/>
          </a:prstGeom>
          <a:noFill/>
        </p:spPr>
        <p:txBody>
          <a:bodyPr wrap="square" rtlCol="0">
            <a:spAutoFit/>
          </a:bodyPr>
          <a:lstStyle/>
          <a:p>
            <a:r>
              <a:rPr lang="en-GB" dirty="0" smtClean="0">
                <a:solidFill>
                  <a:srgbClr val="FFFFFF"/>
                </a:solidFill>
              </a:rPr>
              <a:t>“Abuse </a:t>
            </a:r>
            <a:r>
              <a:rPr lang="en-GB" dirty="0">
                <a:solidFill>
                  <a:srgbClr val="FFFFFF"/>
                </a:solidFill>
              </a:rPr>
              <a:t>causes shame, which thwarts my sense of belonging. </a:t>
            </a:r>
            <a:r>
              <a:rPr lang="en-GB" dirty="0" smtClean="0">
                <a:solidFill>
                  <a:srgbClr val="FFFFFF"/>
                </a:solidFill>
              </a:rPr>
              <a:t>RANS </a:t>
            </a:r>
            <a:r>
              <a:rPr lang="en-GB" dirty="0">
                <a:solidFill>
                  <a:srgbClr val="FFFFFF"/>
                </a:solidFill>
              </a:rPr>
              <a:t>makes me feel like a I belong to a group and that sense of belonging reduces the shame I feel. On here I feel a lot less shame than in any other context</a:t>
            </a:r>
            <a:r>
              <a:rPr lang="en-GB" dirty="0" smtClean="0">
                <a:solidFill>
                  <a:srgbClr val="FFFFFF"/>
                </a:solidFill>
              </a:rPr>
              <a:t>.</a:t>
            </a:r>
          </a:p>
          <a:p>
            <a:endParaRPr lang="en-GB" dirty="0">
              <a:solidFill>
                <a:srgbClr val="FFFFFF"/>
              </a:solidFill>
            </a:endParaRPr>
          </a:p>
          <a:p>
            <a:r>
              <a:rPr lang="en-GB" dirty="0">
                <a:solidFill>
                  <a:srgbClr val="FFFFFF"/>
                </a:solidFill>
              </a:rPr>
              <a:t>I get practical support and validation here. People here have been through the same or similar things to me and sometimes they know a good path through, or they'll 'hold my hand' whilst I find my way through.</a:t>
            </a:r>
          </a:p>
          <a:p>
            <a:endParaRPr lang="en-GB" dirty="0" smtClean="0">
              <a:solidFill>
                <a:srgbClr val="FFFFFF"/>
              </a:solidFill>
            </a:endParaRPr>
          </a:p>
          <a:p>
            <a:r>
              <a:rPr lang="en-GB" dirty="0" smtClean="0">
                <a:solidFill>
                  <a:srgbClr val="FFFFFF"/>
                </a:solidFill>
              </a:rPr>
              <a:t>I </a:t>
            </a:r>
            <a:r>
              <a:rPr lang="en-GB" dirty="0">
                <a:solidFill>
                  <a:srgbClr val="FFFFFF"/>
                </a:solidFill>
              </a:rPr>
              <a:t>just realised today that on here I feel more whole than anywhere else. My dissociated parts feel really acceptable and accepted here and so more of me can be present than anywhere almost else. Here </a:t>
            </a:r>
            <a:r>
              <a:rPr lang="en-GB" dirty="0" err="1">
                <a:solidFill>
                  <a:srgbClr val="FFFFFF"/>
                </a:solidFill>
              </a:rPr>
              <a:t>i</a:t>
            </a:r>
            <a:r>
              <a:rPr lang="en-GB" dirty="0">
                <a:solidFill>
                  <a:srgbClr val="FFFFFF"/>
                </a:solidFill>
              </a:rPr>
              <a:t> am less fractured and more whole</a:t>
            </a:r>
            <a:r>
              <a:rPr lang="en-GB" dirty="0" smtClean="0">
                <a:solidFill>
                  <a:srgbClr val="FFFFFF"/>
                </a:solidFill>
              </a:rPr>
              <a:t>.”</a:t>
            </a:r>
            <a:endParaRPr lang="en-GB" dirty="0">
              <a:solidFill>
                <a:srgbClr val="FFFFFF"/>
              </a:solidFill>
            </a:endParaRPr>
          </a:p>
          <a:p>
            <a:endParaRPr lang="en-US" dirty="0"/>
          </a:p>
        </p:txBody>
      </p:sp>
      <p:sp>
        <p:nvSpPr>
          <p:cNvPr id="8" name="Rectangular Callout 7"/>
          <p:cNvSpPr/>
          <p:nvPr/>
        </p:nvSpPr>
        <p:spPr>
          <a:xfrm>
            <a:off x="3638720" y="4976716"/>
            <a:ext cx="4908839" cy="1407209"/>
          </a:xfrm>
          <a:prstGeom prst="wedgeRectCallou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9" name="TextBox 8"/>
          <p:cNvSpPr txBox="1"/>
          <p:nvPr/>
        </p:nvSpPr>
        <p:spPr>
          <a:xfrm>
            <a:off x="3879013" y="5182649"/>
            <a:ext cx="4479744" cy="1231106"/>
          </a:xfrm>
          <a:prstGeom prst="rect">
            <a:avLst/>
          </a:prstGeom>
          <a:noFill/>
        </p:spPr>
        <p:txBody>
          <a:bodyPr wrap="square" rtlCol="0">
            <a:spAutoFit/>
          </a:bodyPr>
          <a:lstStyle/>
          <a:p>
            <a:r>
              <a:rPr lang="en-GB" sz="2800" dirty="0" smtClean="0">
                <a:solidFill>
                  <a:srgbClr val="FFFFFF"/>
                </a:solidFill>
              </a:rPr>
              <a:t>Anoth</a:t>
            </a:r>
            <a:r>
              <a:rPr lang="en-GB" sz="2800" dirty="0" smtClean="0">
                <a:solidFill>
                  <a:srgbClr val="FFFFFF"/>
                </a:solidFill>
              </a:rPr>
              <a:t>er survivor said, </a:t>
            </a:r>
            <a:r>
              <a:rPr lang="en-GB" sz="2800" dirty="0" smtClean="0">
                <a:solidFill>
                  <a:srgbClr val="FFFFFF"/>
                </a:solidFill>
              </a:rPr>
              <a:t>“I </a:t>
            </a:r>
            <a:r>
              <a:rPr lang="en-GB" sz="2800" dirty="0">
                <a:solidFill>
                  <a:srgbClr val="FFFFFF"/>
                </a:solidFill>
              </a:rPr>
              <a:t>also feel more whole here</a:t>
            </a:r>
            <a:r>
              <a:rPr lang="en-GB" sz="2800" dirty="0" smtClean="0">
                <a:solidFill>
                  <a:srgbClr val="FFFFFF"/>
                </a:solidFill>
              </a:rPr>
              <a:t>!”</a:t>
            </a:r>
            <a:endParaRPr lang="en-GB" sz="2800" dirty="0">
              <a:solidFill>
                <a:srgbClr val="FFFFFF"/>
              </a:solidFill>
            </a:endParaRPr>
          </a:p>
          <a:p>
            <a:endParaRPr lang="en-US" dirty="0"/>
          </a:p>
        </p:txBody>
      </p:sp>
    </p:spTree>
    <p:extLst>
      <p:ext uri="{BB962C8B-B14F-4D97-AF65-F5344CB8AC3E}">
        <p14:creationId xmlns:p14="http://schemas.microsoft.com/office/powerpoint/2010/main" val="3018025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566405" y="600638"/>
            <a:ext cx="7963990" cy="3449379"/>
          </a:xfrm>
          <a:prstGeom prst="wedgeRectCallou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772369" y="685285"/>
            <a:ext cx="7346095" cy="3139321"/>
          </a:xfrm>
          <a:prstGeom prst="rect">
            <a:avLst/>
          </a:prstGeom>
          <a:noFill/>
        </p:spPr>
        <p:txBody>
          <a:bodyPr wrap="square" rtlCol="0">
            <a:spAutoFit/>
          </a:bodyPr>
          <a:lstStyle/>
          <a:p>
            <a:r>
              <a:rPr lang="en-US" dirty="0" smtClean="0">
                <a:solidFill>
                  <a:srgbClr val="FFFFFF"/>
                </a:solidFill>
              </a:rPr>
              <a:t>“The </a:t>
            </a:r>
            <a:r>
              <a:rPr lang="en-US" dirty="0">
                <a:solidFill>
                  <a:srgbClr val="FFFFFF"/>
                </a:solidFill>
              </a:rPr>
              <a:t>forum is useful to me because there are support groups for a range of things, so it is good to have one for RA.</a:t>
            </a:r>
          </a:p>
          <a:p>
            <a:endParaRPr lang="en-US" dirty="0">
              <a:solidFill>
                <a:srgbClr val="FFFFFF"/>
              </a:solidFill>
            </a:endParaRPr>
          </a:p>
          <a:p>
            <a:r>
              <a:rPr lang="en-US" dirty="0">
                <a:solidFill>
                  <a:srgbClr val="FFFFFF"/>
                </a:solidFill>
              </a:rPr>
              <a:t>It can be difficult at first to understand what was done in the RA, so it is good to be able to Google and find the Forum.</a:t>
            </a:r>
          </a:p>
          <a:p>
            <a:endParaRPr lang="en-US" dirty="0">
              <a:solidFill>
                <a:srgbClr val="FFFFFF"/>
              </a:solidFill>
            </a:endParaRPr>
          </a:p>
          <a:p>
            <a:r>
              <a:rPr lang="en-US" dirty="0">
                <a:solidFill>
                  <a:srgbClr val="FFFFFF"/>
                </a:solidFill>
              </a:rPr>
              <a:t>Internet based is great because it gives anonymity and there is no need physically to go to a support </a:t>
            </a:r>
            <a:r>
              <a:rPr lang="en-US" dirty="0" err="1">
                <a:solidFill>
                  <a:srgbClr val="FFFFFF"/>
                </a:solidFill>
              </a:rPr>
              <a:t>centre</a:t>
            </a:r>
            <a:r>
              <a:rPr lang="en-US" dirty="0">
                <a:solidFill>
                  <a:srgbClr val="FFFFFF"/>
                </a:solidFill>
              </a:rPr>
              <a:t>, where I might be seen.</a:t>
            </a:r>
          </a:p>
          <a:p>
            <a:endParaRPr lang="en-US" dirty="0">
              <a:solidFill>
                <a:srgbClr val="FFFFFF"/>
              </a:solidFill>
            </a:endParaRPr>
          </a:p>
          <a:p>
            <a:r>
              <a:rPr lang="en-US" dirty="0">
                <a:solidFill>
                  <a:srgbClr val="FFFFFF"/>
                </a:solidFill>
              </a:rPr>
              <a:t>It is good to have a connection to and be able to keep up with research on RA, for example the conferences</a:t>
            </a:r>
            <a:r>
              <a:rPr lang="en-US"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val="24585566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20-07-09 at 15.00.25.png"/>
          <p:cNvPicPr>
            <a:picLocks noChangeAspect="1"/>
          </p:cNvPicPr>
          <p:nvPr/>
        </p:nvPicPr>
        <p:blipFill rotWithShape="1">
          <a:blip r:embed="rId2">
            <a:extLst>
              <a:ext uri="{28A0092B-C50C-407E-A947-70E740481C1C}">
                <a14:useLocalDpi xmlns:a14="http://schemas.microsoft.com/office/drawing/2010/main" val="0"/>
              </a:ext>
            </a:extLst>
          </a:blip>
          <a:srcRect r="2678"/>
          <a:stretch/>
        </p:blipFill>
        <p:spPr>
          <a:xfrm>
            <a:off x="130251" y="960527"/>
            <a:ext cx="8759354" cy="4835195"/>
          </a:xfrm>
          <a:prstGeom prst="rect">
            <a:avLst/>
          </a:prstGeom>
        </p:spPr>
      </p:pic>
    </p:spTree>
    <p:extLst>
      <p:ext uri="{BB962C8B-B14F-4D97-AF65-F5344CB8AC3E}">
        <p14:creationId xmlns:p14="http://schemas.microsoft.com/office/powerpoint/2010/main" val="2663149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presentation</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Raise awareness of RANS on an international stage</a:t>
            </a:r>
          </a:p>
          <a:p>
            <a:pPr marL="342900" indent="-342900">
              <a:buFont typeface="Arial"/>
              <a:buChar char="•"/>
            </a:pPr>
            <a:r>
              <a:rPr lang="en-US" dirty="0" smtClean="0"/>
              <a:t>Share the journey of RANS and how it provides empowerment and agency to survivors </a:t>
            </a:r>
          </a:p>
          <a:p>
            <a:pPr marL="342900" indent="-342900">
              <a:buFont typeface="Arial"/>
              <a:buChar char="•"/>
            </a:pPr>
            <a:r>
              <a:rPr lang="en-US" dirty="0" smtClean="0"/>
              <a:t>Explain the Informer corner and how anonymous disclosures can be made against </a:t>
            </a:r>
            <a:r>
              <a:rPr lang="en-US" dirty="0" smtClean="0"/>
              <a:t>abusers </a:t>
            </a:r>
            <a:endParaRPr lang="en-US" dirty="0" smtClean="0"/>
          </a:p>
          <a:p>
            <a:pPr marL="342900" indent="-342900">
              <a:buFont typeface="Arial"/>
              <a:buChar char="•"/>
            </a:pPr>
            <a:r>
              <a:rPr lang="en-US" dirty="0" smtClean="0"/>
              <a:t>Explain how the forum works, </a:t>
            </a:r>
            <a:r>
              <a:rPr lang="en-US" dirty="0"/>
              <a:t> </a:t>
            </a:r>
            <a:r>
              <a:rPr lang="en-US" dirty="0" smtClean="0"/>
              <a:t>how it’s moderated and how it’s used by survivors</a:t>
            </a:r>
          </a:p>
          <a:p>
            <a:pPr marL="342900" indent="-342900">
              <a:buFont typeface="Arial"/>
              <a:buChar char="•"/>
            </a:pPr>
            <a:r>
              <a:rPr lang="en-US" dirty="0" smtClean="0"/>
              <a:t>The benefits of the forum as described by users </a:t>
            </a:r>
          </a:p>
          <a:p>
            <a:pPr marL="342900" indent="-342900">
              <a:buFont typeface="Arial"/>
              <a:buChar char="•"/>
            </a:pPr>
            <a:r>
              <a:rPr lang="en-US" dirty="0" smtClean="0"/>
              <a:t>Continue to develop </a:t>
            </a:r>
            <a:r>
              <a:rPr lang="en-US" dirty="0"/>
              <a:t>a strong, safe and  effective </a:t>
            </a:r>
            <a:r>
              <a:rPr lang="en-US" dirty="0" smtClean="0"/>
              <a:t>Survivorship </a:t>
            </a:r>
            <a:r>
              <a:rPr lang="en-US" dirty="0"/>
              <a:t>network internationally </a:t>
            </a:r>
          </a:p>
        </p:txBody>
      </p:sp>
    </p:spTree>
    <p:extLst>
      <p:ext uri="{BB962C8B-B14F-4D97-AF65-F5344CB8AC3E}">
        <p14:creationId xmlns:p14="http://schemas.microsoft.com/office/powerpoint/2010/main" val="13284554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t>
            </a:r>
            <a:r>
              <a:rPr lang="en-US" dirty="0" err="1" smtClean="0"/>
              <a:t>r.a.n.s</a:t>
            </a:r>
            <a:endParaRPr lang="en-US" dirty="0"/>
          </a:p>
        </p:txBody>
      </p:sp>
      <p:sp>
        <p:nvSpPr>
          <p:cNvPr id="3" name="Content Placeholder 2"/>
          <p:cNvSpPr>
            <a:spLocks noGrp="1"/>
          </p:cNvSpPr>
          <p:nvPr>
            <p:ph idx="1"/>
          </p:nvPr>
        </p:nvSpPr>
        <p:spPr/>
        <p:txBody>
          <a:bodyPr/>
          <a:lstStyle/>
          <a:p>
            <a:r>
              <a:rPr lang="en-US" dirty="0"/>
              <a:t>RANS started out around 15 years ago with a group of survivors </a:t>
            </a:r>
            <a:r>
              <a:rPr lang="en-US" dirty="0" smtClean="0"/>
              <a:t>and </a:t>
            </a:r>
            <a:r>
              <a:rPr lang="en-US" dirty="0"/>
              <a:t>supporters </a:t>
            </a:r>
            <a:r>
              <a:rPr lang="en-US" dirty="0" smtClean="0"/>
              <a:t>from </a:t>
            </a:r>
            <a:r>
              <a:rPr lang="en-US" dirty="0"/>
              <a:t>across </a:t>
            </a:r>
            <a:r>
              <a:rPr lang="en-US" dirty="0" smtClean="0"/>
              <a:t>Scotland that worked with </a:t>
            </a:r>
            <a:r>
              <a:rPr lang="en-US" dirty="0" err="1" smtClean="0"/>
              <a:t>Izzy’s</a:t>
            </a:r>
            <a:r>
              <a:rPr lang="en-US" dirty="0" smtClean="0"/>
              <a:t> Promise.</a:t>
            </a:r>
            <a:endParaRPr lang="en-US" dirty="0" smtClean="0"/>
          </a:p>
          <a:p>
            <a:r>
              <a:rPr lang="en-US" dirty="0" smtClean="0"/>
              <a:t>These survivors met </a:t>
            </a:r>
            <a:r>
              <a:rPr lang="en-US" dirty="0"/>
              <a:t>regularly to discuss RA </a:t>
            </a:r>
            <a:r>
              <a:rPr lang="en-US" dirty="0" smtClean="0"/>
              <a:t>and </a:t>
            </a:r>
            <a:r>
              <a:rPr lang="en-US" dirty="0" err="1" smtClean="0"/>
              <a:t>organised</a:t>
            </a:r>
            <a:r>
              <a:rPr lang="en-US" dirty="0" smtClean="0"/>
              <a:t> abuse and: </a:t>
            </a:r>
          </a:p>
          <a:p>
            <a:pPr marL="342900" indent="-342900">
              <a:buFont typeface="Arial"/>
              <a:buChar char="•"/>
            </a:pPr>
            <a:r>
              <a:rPr lang="en-US" dirty="0"/>
              <a:t>H</a:t>
            </a:r>
            <a:r>
              <a:rPr lang="en-US" dirty="0" smtClean="0"/>
              <a:t>ow </a:t>
            </a:r>
            <a:r>
              <a:rPr lang="en-US" dirty="0"/>
              <a:t>to stop </a:t>
            </a:r>
            <a:r>
              <a:rPr lang="en-US" dirty="0" smtClean="0"/>
              <a:t>it</a:t>
            </a:r>
          </a:p>
          <a:p>
            <a:pPr marL="342900" indent="-342900">
              <a:buFont typeface="Arial"/>
              <a:buChar char="•"/>
            </a:pPr>
            <a:r>
              <a:rPr lang="en-US" dirty="0"/>
              <a:t>H</a:t>
            </a:r>
            <a:r>
              <a:rPr lang="en-US" dirty="0" smtClean="0"/>
              <a:t>ow </a:t>
            </a:r>
            <a:r>
              <a:rPr lang="en-US" dirty="0"/>
              <a:t>to best help </a:t>
            </a:r>
            <a:r>
              <a:rPr lang="en-US" dirty="0" smtClean="0"/>
              <a:t>survivors</a:t>
            </a:r>
          </a:p>
          <a:p>
            <a:pPr marL="342900" indent="-342900">
              <a:buFont typeface="Arial"/>
              <a:buChar char="•"/>
            </a:pPr>
            <a:r>
              <a:rPr lang="en-US" dirty="0"/>
              <a:t>H</a:t>
            </a:r>
            <a:r>
              <a:rPr lang="en-US" dirty="0" smtClean="0"/>
              <a:t>ow </a:t>
            </a:r>
            <a:r>
              <a:rPr lang="en-US" dirty="0"/>
              <a:t>to expose </a:t>
            </a:r>
            <a:r>
              <a:rPr lang="en-US" dirty="0" smtClean="0"/>
              <a:t>abusers</a:t>
            </a:r>
          </a:p>
          <a:p>
            <a:pPr marL="342900" indent="-342900">
              <a:buFont typeface="Arial"/>
              <a:buChar char="•"/>
            </a:pPr>
            <a:r>
              <a:rPr lang="en-US" dirty="0" smtClean="0"/>
              <a:t>To share information</a:t>
            </a:r>
          </a:p>
          <a:p>
            <a:pPr marL="342900" indent="-342900">
              <a:buFont typeface="Arial"/>
              <a:buChar char="•"/>
            </a:pPr>
            <a:r>
              <a:rPr lang="en-US" dirty="0" smtClean="0"/>
              <a:t>To discuss relevant issues in supporting survivors</a:t>
            </a:r>
            <a:endParaRPr lang="en-US" dirty="0"/>
          </a:p>
        </p:txBody>
      </p:sp>
    </p:spTree>
    <p:extLst>
      <p:ext uri="{BB962C8B-B14F-4D97-AF65-F5344CB8AC3E}">
        <p14:creationId xmlns:p14="http://schemas.microsoft.com/office/powerpoint/2010/main" val="1505298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707"/>
            <a:ext cx="5791200" cy="1371600"/>
          </a:xfrm>
        </p:spPr>
        <p:txBody>
          <a:bodyPr/>
          <a:lstStyle/>
          <a:p>
            <a:r>
              <a:rPr lang="en-US" dirty="0" smtClean="0"/>
              <a:t>Survivors Driving Force</a:t>
            </a:r>
            <a:endParaRPr lang="en-US" dirty="0"/>
          </a:p>
        </p:txBody>
      </p:sp>
      <p:sp>
        <p:nvSpPr>
          <p:cNvPr id="3" name="Content Placeholder 2"/>
          <p:cNvSpPr>
            <a:spLocks noGrp="1"/>
          </p:cNvSpPr>
          <p:nvPr>
            <p:ph idx="1"/>
          </p:nvPr>
        </p:nvSpPr>
        <p:spPr>
          <a:xfrm>
            <a:off x="457200" y="2175883"/>
            <a:ext cx="7620000" cy="4373563"/>
          </a:xfrm>
        </p:spPr>
        <p:txBody>
          <a:bodyPr/>
          <a:lstStyle/>
          <a:p>
            <a:pPr marL="342900" indent="-342900">
              <a:buFont typeface="Arial"/>
              <a:buChar char="•"/>
            </a:pPr>
            <a:r>
              <a:rPr lang="en-US" dirty="0" smtClean="0"/>
              <a:t>The survivors </a:t>
            </a:r>
            <a:r>
              <a:rPr lang="en-US" dirty="0"/>
              <a:t>who set up and used </a:t>
            </a:r>
            <a:r>
              <a:rPr lang="en-US" dirty="0" err="1"/>
              <a:t>Izzy's</a:t>
            </a:r>
            <a:r>
              <a:rPr lang="en-US" dirty="0"/>
              <a:t> Promise </a:t>
            </a:r>
            <a:r>
              <a:rPr lang="en-US" dirty="0" smtClean="0"/>
              <a:t>are</a:t>
            </a:r>
            <a:r>
              <a:rPr lang="en-US" dirty="0" smtClean="0"/>
              <a:t> </a:t>
            </a:r>
            <a:r>
              <a:rPr lang="en-US" dirty="0" smtClean="0"/>
              <a:t>the </a:t>
            </a:r>
            <a:r>
              <a:rPr lang="en-US" dirty="0"/>
              <a:t>driving force behind </a:t>
            </a:r>
            <a:r>
              <a:rPr lang="en-US" dirty="0" smtClean="0"/>
              <a:t>RANS.  </a:t>
            </a:r>
          </a:p>
          <a:p>
            <a:pPr marL="342900" indent="-342900">
              <a:buFont typeface="Arial"/>
              <a:buChar char="•"/>
            </a:pPr>
            <a:r>
              <a:rPr lang="en-US" dirty="0" smtClean="0"/>
              <a:t>After </a:t>
            </a:r>
            <a:r>
              <a:rPr lang="en-US" dirty="0"/>
              <a:t>a lot of discussion it was agreed that an online Forum would be the best way forward </a:t>
            </a:r>
            <a:endParaRPr lang="en-US" dirty="0" smtClean="0"/>
          </a:p>
          <a:p>
            <a:pPr marL="342900" indent="-342900">
              <a:buFont typeface="Arial"/>
              <a:buChar char="•"/>
            </a:pPr>
            <a:r>
              <a:rPr lang="en-US" dirty="0" smtClean="0"/>
              <a:t>survivors </a:t>
            </a:r>
            <a:r>
              <a:rPr lang="en-US" dirty="0"/>
              <a:t>mapped out the importance of survivors taking the lead as the experts of </a:t>
            </a:r>
            <a:r>
              <a:rPr lang="en-US" dirty="0" smtClean="0"/>
              <a:t>themselves. </a:t>
            </a:r>
          </a:p>
          <a:p>
            <a:pPr marL="342900" indent="-342900">
              <a:buFont typeface="Arial"/>
              <a:buChar char="•"/>
            </a:pPr>
            <a:r>
              <a:rPr lang="en-US" dirty="0" smtClean="0"/>
              <a:t>These survivors were best placed to know the type of support that they required and had been missing in the ritual and organized abuse support space. </a:t>
            </a:r>
          </a:p>
          <a:p>
            <a:pPr marL="342900" indent="-342900">
              <a:buFont typeface="Arial"/>
              <a:buChar char="•"/>
            </a:pPr>
            <a:endParaRPr lang="en-US" dirty="0" smtClean="0"/>
          </a:p>
        </p:txBody>
      </p:sp>
      <p:pic>
        <p:nvPicPr>
          <p:cNvPr id="4" name="Picture 3"/>
          <p:cNvPicPr>
            <a:picLocks noChangeAspect="1"/>
          </p:cNvPicPr>
          <p:nvPr/>
        </p:nvPicPr>
        <p:blipFill>
          <a:blip r:embed="rId3"/>
          <a:stretch>
            <a:fillRect/>
          </a:stretch>
        </p:blipFill>
        <p:spPr>
          <a:xfrm>
            <a:off x="5779872" y="611135"/>
            <a:ext cx="3130934" cy="1233133"/>
          </a:xfrm>
          <a:prstGeom prst="rect">
            <a:avLst/>
          </a:prstGeom>
        </p:spPr>
      </p:pic>
    </p:spTree>
    <p:extLst>
      <p:ext uri="{BB962C8B-B14F-4D97-AF65-F5344CB8AC3E}">
        <p14:creationId xmlns:p14="http://schemas.microsoft.com/office/powerpoint/2010/main" val="4058556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Informer Corner</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The Informer </a:t>
            </a:r>
            <a:r>
              <a:rPr lang="en-US" dirty="0"/>
              <a:t>C</a:t>
            </a:r>
            <a:r>
              <a:rPr lang="en-US" dirty="0" smtClean="0"/>
              <a:t>orner was created on the RANS website by survivors.</a:t>
            </a:r>
          </a:p>
          <a:p>
            <a:pPr marL="342900" indent="-342900">
              <a:buFont typeface="Arial"/>
              <a:buChar char="•"/>
            </a:pPr>
            <a:r>
              <a:rPr lang="en-US" dirty="0" smtClean="0"/>
              <a:t>This </a:t>
            </a:r>
            <a:r>
              <a:rPr lang="en-US" u="sng" dirty="0" smtClean="0">
                <a:solidFill>
                  <a:srgbClr val="00BFC3"/>
                </a:solidFill>
              </a:rPr>
              <a:t>anonymous</a:t>
            </a:r>
            <a:r>
              <a:rPr lang="en-US" dirty="0" smtClean="0"/>
              <a:t> reporting tool gives survivors and their supporters a safe way of disclosing names, locations and relevant information.</a:t>
            </a:r>
          </a:p>
          <a:p>
            <a:pPr marL="342900" indent="-342900">
              <a:buFont typeface="Arial"/>
              <a:buChar char="•"/>
            </a:pPr>
            <a:r>
              <a:rPr lang="en-US" dirty="0" smtClean="0"/>
              <a:t>This gives survivors empowerment and agency against abusers when they are ready to begin disclosing information. </a:t>
            </a:r>
          </a:p>
          <a:p>
            <a:pPr marL="342900" indent="-342900">
              <a:buFont typeface="Arial"/>
              <a:buChar char="•"/>
            </a:pPr>
            <a:r>
              <a:rPr lang="en-US" dirty="0" smtClean="0"/>
              <a:t>The informer corner is intended for disclosing information about abusers not survivors. </a:t>
            </a:r>
          </a:p>
          <a:p>
            <a:pPr marL="342900" indent="-342900">
              <a:buFont typeface="Arial"/>
              <a:buChar char="•"/>
            </a:pPr>
            <a:r>
              <a:rPr lang="en-US" dirty="0" smtClean="0"/>
              <a:t>The information is used to build a picture of abusers and their activities in Scotland and elsewhere. </a:t>
            </a:r>
          </a:p>
        </p:txBody>
      </p:sp>
    </p:spTree>
    <p:extLst>
      <p:ext uri="{BB962C8B-B14F-4D97-AF65-F5344CB8AC3E}">
        <p14:creationId xmlns:p14="http://schemas.microsoft.com/office/powerpoint/2010/main" val="1105047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Informer Corner (</a:t>
            </a:r>
            <a:r>
              <a:rPr lang="en-US" dirty="0" smtClean="0"/>
              <a:t>Cont.) </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The information provided can be general or specific </a:t>
            </a:r>
          </a:p>
          <a:p>
            <a:pPr marL="342900" indent="-342900">
              <a:buFont typeface="Arial"/>
              <a:buChar char="•"/>
            </a:pPr>
            <a:r>
              <a:rPr lang="en-US" dirty="0" smtClean="0"/>
              <a:t>The information will never be posted on the RANS site. </a:t>
            </a:r>
          </a:p>
          <a:p>
            <a:pPr marL="342900" indent="-342900">
              <a:buFont typeface="Arial"/>
              <a:buChar char="•"/>
            </a:pPr>
            <a:r>
              <a:rPr lang="en-US" dirty="0" smtClean="0"/>
              <a:t>The information is only accessible by the RANS administrator. </a:t>
            </a:r>
          </a:p>
          <a:p>
            <a:pPr marL="342900" indent="-342900">
              <a:buFont typeface="Arial"/>
              <a:buChar char="•"/>
            </a:pPr>
            <a:r>
              <a:rPr lang="en-US" dirty="0" smtClean="0"/>
              <a:t>It is made aware to disclosers that information about abusers activities may be shared with the appropriate authorities. </a:t>
            </a:r>
          </a:p>
          <a:p>
            <a:pPr marL="342900" indent="-342900">
              <a:buFont typeface="Arial"/>
              <a:buChar char="•"/>
            </a:pPr>
            <a:r>
              <a:rPr lang="en-US" dirty="0" smtClean="0"/>
              <a:t>It is highly encouraged for disclosers to provide as much information as possible if they need action taken to safeguard a child or children. </a:t>
            </a:r>
          </a:p>
          <a:p>
            <a:pPr marL="342900" indent="-342900">
              <a:buFont typeface="Arial"/>
              <a:buChar char="•"/>
            </a:pPr>
            <a:endParaRPr lang="en-US" dirty="0" smtClean="0"/>
          </a:p>
          <a:p>
            <a:pPr marL="342900" indent="-342900">
              <a:buFont typeface="Arial"/>
              <a:buChar char="•"/>
            </a:pPr>
            <a:endParaRPr lang="en-US" dirty="0"/>
          </a:p>
        </p:txBody>
      </p:sp>
    </p:spTree>
    <p:extLst>
      <p:ext uri="{BB962C8B-B14F-4D97-AF65-F5344CB8AC3E}">
        <p14:creationId xmlns:p14="http://schemas.microsoft.com/office/powerpoint/2010/main" val="50997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Informer corner (</a:t>
            </a:r>
            <a:r>
              <a:rPr lang="en-US" dirty="0" smtClean="0"/>
              <a:t>cont.)</a:t>
            </a:r>
            <a:endParaRPr lang="en-US" dirty="0"/>
          </a:p>
        </p:txBody>
      </p:sp>
      <p:sp>
        <p:nvSpPr>
          <p:cNvPr id="3" name="Content Placeholder 2"/>
          <p:cNvSpPr>
            <a:spLocks noGrp="1"/>
          </p:cNvSpPr>
          <p:nvPr>
            <p:ph idx="1"/>
          </p:nvPr>
        </p:nvSpPr>
        <p:spPr/>
        <p:txBody>
          <a:bodyPr/>
          <a:lstStyle/>
          <a:p>
            <a:r>
              <a:rPr lang="en-US" dirty="0" smtClean="0"/>
              <a:t>There are 3 forms available to disclose abuse: </a:t>
            </a:r>
          </a:p>
          <a:p>
            <a:pPr marL="457200" indent="-457200">
              <a:buFont typeface="+mj-lt"/>
              <a:buAutoNum type="arabicPeriod"/>
            </a:pPr>
            <a:r>
              <a:rPr lang="en-US" dirty="0" smtClean="0">
                <a:solidFill>
                  <a:srgbClr val="00BFC3"/>
                </a:solidFill>
              </a:rPr>
              <a:t>Child at Risk</a:t>
            </a:r>
          </a:p>
          <a:p>
            <a:pPr marL="457200" indent="-457200">
              <a:buFont typeface="+mj-lt"/>
              <a:buAutoNum type="arabicPeriod"/>
            </a:pPr>
            <a:r>
              <a:rPr lang="en-US" dirty="0" smtClean="0">
                <a:solidFill>
                  <a:srgbClr val="00BFC3"/>
                </a:solidFill>
              </a:rPr>
              <a:t>Abuser’s Activities</a:t>
            </a:r>
          </a:p>
          <a:p>
            <a:pPr marL="457200" indent="-457200">
              <a:buFont typeface="+mj-lt"/>
              <a:buAutoNum type="arabicPeriod"/>
            </a:pPr>
            <a:r>
              <a:rPr lang="en-US" dirty="0" smtClean="0">
                <a:solidFill>
                  <a:srgbClr val="00BFC3"/>
                </a:solidFill>
              </a:rPr>
              <a:t>Historical Information </a:t>
            </a:r>
          </a:p>
          <a:p>
            <a:r>
              <a:rPr lang="en-US" dirty="0" smtClean="0"/>
              <a:t>The forms provide guide questions to allow disclosers to give appropriate information, however disclosers can write as little or as much as they like, as general or as specific.</a:t>
            </a:r>
          </a:p>
          <a:p>
            <a:r>
              <a:rPr lang="en-US" dirty="0" smtClean="0"/>
              <a:t>While these forms are anonymous, disclosers can provide contact information if they wish for a follow up on how their disclosure will be used.  </a:t>
            </a:r>
            <a:endParaRPr lang="en-US" dirty="0"/>
          </a:p>
          <a:p>
            <a:endParaRPr lang="en-US" dirty="0"/>
          </a:p>
        </p:txBody>
      </p:sp>
    </p:spTree>
    <p:extLst>
      <p:ext uri="{BB962C8B-B14F-4D97-AF65-F5344CB8AC3E}">
        <p14:creationId xmlns:p14="http://schemas.microsoft.com/office/powerpoint/2010/main" val="3662958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forum </a:t>
            </a:r>
            <a:endParaRPr lang="en-US" dirty="0"/>
          </a:p>
        </p:txBody>
      </p:sp>
      <p:sp>
        <p:nvSpPr>
          <p:cNvPr id="3" name="Content Placeholder 2"/>
          <p:cNvSpPr>
            <a:spLocks noGrp="1"/>
          </p:cNvSpPr>
          <p:nvPr>
            <p:ph idx="1"/>
          </p:nvPr>
        </p:nvSpPr>
        <p:spPr>
          <a:xfrm>
            <a:off x="457199" y="1752600"/>
            <a:ext cx="7953049" cy="4648486"/>
          </a:xfrm>
        </p:spPr>
        <p:txBody>
          <a:bodyPr>
            <a:normAutofit fontScale="92500" lnSpcReduction="20000"/>
          </a:bodyPr>
          <a:lstStyle/>
          <a:p>
            <a:pPr marL="342900" indent="-342900">
              <a:buFont typeface="Arial"/>
              <a:buChar char="•"/>
            </a:pPr>
            <a:r>
              <a:rPr lang="en-US" dirty="0" smtClean="0"/>
              <a:t>The forum was created by survivors as a safe space for to talk freely about RA </a:t>
            </a:r>
            <a:r>
              <a:rPr lang="en-US" dirty="0" smtClean="0"/>
              <a:t>and support </a:t>
            </a:r>
            <a:endParaRPr lang="en-US" dirty="0" smtClean="0"/>
          </a:p>
          <a:p>
            <a:pPr marL="342900" indent="-342900">
              <a:buFont typeface="Arial"/>
              <a:buChar char="•"/>
            </a:pPr>
            <a:r>
              <a:rPr lang="en-US" dirty="0" smtClean="0"/>
              <a:t>The first forum was set up 15 years ago</a:t>
            </a:r>
          </a:p>
          <a:p>
            <a:pPr marL="342900" indent="-342900">
              <a:buFont typeface="Arial"/>
              <a:buChar char="•"/>
            </a:pPr>
            <a:r>
              <a:rPr lang="en-US" dirty="0" smtClean="0"/>
              <a:t>It was password protected and users had to email the administrator to gain the password. </a:t>
            </a:r>
          </a:p>
          <a:p>
            <a:pPr marL="342900" indent="-342900">
              <a:buFont typeface="Arial"/>
              <a:buChar char="•"/>
            </a:pPr>
            <a:r>
              <a:rPr lang="en-US" dirty="0" smtClean="0"/>
              <a:t>A new more secure and up-to-date forum was made 12 years later. </a:t>
            </a:r>
          </a:p>
          <a:p>
            <a:pPr marL="342900" indent="-342900">
              <a:buFont typeface="Arial"/>
              <a:buChar char="•"/>
            </a:pPr>
            <a:r>
              <a:rPr lang="en-US" dirty="0" smtClean="0"/>
              <a:t>The new RANS forum is message board style with group chat, one-to-one chat and blog functions</a:t>
            </a:r>
          </a:p>
          <a:p>
            <a:pPr marL="342900" indent="-342900">
              <a:buFont typeface="Arial"/>
              <a:buChar char="•"/>
            </a:pPr>
            <a:r>
              <a:rPr lang="en-US" dirty="0" smtClean="0"/>
              <a:t>Over the years 100s of survivors worldwide have used the forum. </a:t>
            </a:r>
          </a:p>
          <a:p>
            <a:pPr marL="342900" indent="-342900">
              <a:buFont typeface="Arial"/>
              <a:buChar char="•"/>
            </a:pPr>
            <a:r>
              <a:rPr lang="en-US" dirty="0" smtClean="0"/>
              <a:t>The forum allows survivors to support each other. </a:t>
            </a:r>
            <a:r>
              <a:rPr lang="en-US" dirty="0" smtClean="0"/>
              <a:t>Survivors also moderate the forum. </a:t>
            </a:r>
          </a:p>
          <a:p>
            <a:pPr marL="342900" indent="-342900">
              <a:buFont typeface="Arial"/>
              <a:buChar char="•"/>
            </a:pPr>
            <a:r>
              <a:rPr lang="en-US" dirty="0" smtClean="0"/>
              <a:t>Support </a:t>
            </a:r>
            <a:r>
              <a:rPr lang="en-US" dirty="0" smtClean="0"/>
              <a:t>workers from </a:t>
            </a:r>
            <a:r>
              <a:rPr lang="en-US" dirty="0" err="1" smtClean="0"/>
              <a:t>Izzy’s</a:t>
            </a:r>
            <a:r>
              <a:rPr lang="en-US" dirty="0" smtClean="0"/>
              <a:t> promise </a:t>
            </a:r>
            <a:r>
              <a:rPr lang="en-US" dirty="0" smtClean="0"/>
              <a:t>occasionally are available to support and provide technical assistance. </a:t>
            </a:r>
            <a:endParaRPr lang="en-US" dirty="0"/>
          </a:p>
        </p:txBody>
      </p:sp>
    </p:spTree>
    <p:extLst>
      <p:ext uri="{BB962C8B-B14F-4D97-AF65-F5344CB8AC3E}">
        <p14:creationId xmlns:p14="http://schemas.microsoft.com/office/powerpoint/2010/main" val="2900330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14172</TotalTime>
  <Words>1890</Words>
  <Application>Microsoft Macintosh PowerPoint</Application>
  <PresentationFormat>On-screen Show (4:3)</PresentationFormat>
  <Paragraphs>190</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Essential</vt:lpstr>
      <vt:lpstr>PowerPoint Presentation</vt:lpstr>
      <vt:lpstr>R.A.N.S</vt:lpstr>
      <vt:lpstr>Today’s presentation</vt:lpstr>
      <vt:lpstr>History of r.a.n.s</vt:lpstr>
      <vt:lpstr>Survivors Driving Force</vt:lpstr>
      <vt:lpstr>Informer Corner</vt:lpstr>
      <vt:lpstr>Informer Corner (Cont.) </vt:lpstr>
      <vt:lpstr>Informer corner (cont.)</vt:lpstr>
      <vt:lpstr>Online forum </vt:lpstr>
      <vt:lpstr>Areas within the Forum</vt:lpstr>
      <vt:lpstr>Areas within the Forum (CONT.)</vt:lpstr>
      <vt:lpstr>Other Forum functions</vt:lpstr>
      <vt:lpstr>Who’s on the forum?</vt:lpstr>
      <vt:lpstr>Who’s on the forum (cont.)</vt:lpstr>
      <vt:lpstr>Rules</vt:lpstr>
      <vt:lpstr>Confidentiality and safety </vt:lpstr>
      <vt:lpstr>Confidentiality and safety (cont.)  </vt:lpstr>
      <vt:lpstr>Benefits to RA survivors</vt:lpstr>
      <vt:lpstr>How survivors use the forum</vt:lpstr>
      <vt:lpstr>How survivors use the forum (cont.)</vt:lpstr>
      <vt:lpstr>How Survivors use the forum (cont.)</vt:lpstr>
      <vt:lpstr>More of What the survivors say</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R.A.N.S </dc:title>
  <dc:creator>Clare</dc:creator>
  <cp:lastModifiedBy>Clare</cp:lastModifiedBy>
  <cp:revision>30</cp:revision>
  <dcterms:created xsi:type="dcterms:W3CDTF">2020-07-08T20:27:35Z</dcterms:created>
  <dcterms:modified xsi:type="dcterms:W3CDTF">2020-08-08T07:21:27Z</dcterms:modified>
</cp:coreProperties>
</file>